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7"/>
  </p:notesMasterIdLst>
  <p:sldIdLst>
    <p:sldId id="330" r:id="rId2"/>
    <p:sldId id="257" r:id="rId3"/>
    <p:sldId id="258" r:id="rId4"/>
    <p:sldId id="261" r:id="rId5"/>
    <p:sldId id="262" r:id="rId6"/>
    <p:sldId id="266" r:id="rId7"/>
    <p:sldId id="267" r:id="rId8"/>
    <p:sldId id="269" r:id="rId9"/>
    <p:sldId id="329" r:id="rId10"/>
    <p:sldId id="259" r:id="rId11"/>
    <p:sldId id="268" r:id="rId12"/>
    <p:sldId id="263" r:id="rId13"/>
    <p:sldId id="264" r:id="rId14"/>
    <p:sldId id="265" r:id="rId15"/>
    <p:sldId id="308" r:id="rId16"/>
    <p:sldId id="332" r:id="rId17"/>
    <p:sldId id="333" r:id="rId18"/>
    <p:sldId id="309" r:id="rId19"/>
    <p:sldId id="310" r:id="rId20"/>
    <p:sldId id="311" r:id="rId21"/>
    <p:sldId id="312" r:id="rId22"/>
    <p:sldId id="313" r:id="rId23"/>
    <p:sldId id="314" r:id="rId24"/>
    <p:sldId id="315" r:id="rId25"/>
    <p:sldId id="316" r:id="rId26"/>
    <p:sldId id="317" r:id="rId27"/>
    <p:sldId id="322" r:id="rId28"/>
    <p:sldId id="323" r:id="rId29"/>
    <p:sldId id="324" r:id="rId30"/>
    <p:sldId id="320" r:id="rId31"/>
    <p:sldId id="321" r:id="rId32"/>
    <p:sldId id="325" r:id="rId33"/>
    <p:sldId id="326" r:id="rId34"/>
    <p:sldId id="328" r:id="rId35"/>
    <p:sldId id="331" r:id="rId36"/>
  </p:sldIdLst>
  <p:sldSz cx="9144000" cy="6858000" type="screen4x3"/>
  <p:notesSz cx="6858000" cy="9144000"/>
  <p:defaultTextStyle>
    <a:defPPr>
      <a:defRPr lang="en-US"/>
    </a:defPPr>
    <a:lvl1pPr algn="l" rtl="0" eaLnBrk="0" fontAlgn="base" hangingPunct="0">
      <a:spcBef>
        <a:spcPct val="0"/>
      </a:spcBef>
      <a:spcAft>
        <a:spcPct val="0"/>
      </a:spcAft>
      <a:defRPr sz="28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8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8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8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800" b="1"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E2"/>
    <a:srgbClr val="FFFFFF"/>
    <a:srgbClr val="E391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07" autoAdjust="0"/>
  </p:normalViewPr>
  <p:slideViewPr>
    <p:cSldViewPr snapToGrid="0">
      <p:cViewPr varScale="1">
        <p:scale>
          <a:sx n="55" d="100"/>
          <a:sy n="55" d="100"/>
        </p:scale>
        <p:origin x="1608"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9E5264-D463-4B80-91BC-C9465BFF0C12}" type="datetimeFigureOut">
              <a:rPr lang="zh-CN" altLang="en-US" smtClean="0"/>
              <a:t>2024/9/9 Monday</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897612-1027-4AA1-8E21-EB2D61FAFF6B}" type="slidenum">
              <a:rPr lang="zh-CN" altLang="en-US" smtClean="0"/>
              <a:t>‹#›</a:t>
            </a:fld>
            <a:endParaRPr lang="zh-CN" altLang="en-US"/>
          </a:p>
        </p:txBody>
      </p:sp>
    </p:spTree>
    <p:extLst>
      <p:ext uri="{BB962C8B-B14F-4D97-AF65-F5344CB8AC3E}">
        <p14:creationId xmlns:p14="http://schemas.microsoft.com/office/powerpoint/2010/main" val="820001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6DF28B94-B835-4A55-86F0-166C386367B2}" type="slidenum">
              <a:rPr lang="zh-CN" altLang="en-US" smtClean="0"/>
              <a:pPr>
                <a:defRPr/>
              </a:pPr>
              <a:t>15</a:t>
            </a:fld>
            <a:endParaRPr lang="en-US" altLang="zh-CN"/>
          </a:p>
        </p:txBody>
      </p:sp>
    </p:spTree>
    <p:extLst>
      <p:ext uri="{BB962C8B-B14F-4D97-AF65-F5344CB8AC3E}">
        <p14:creationId xmlns:p14="http://schemas.microsoft.com/office/powerpoint/2010/main" val="370847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强相互作用力是指原子核和带电粒子之间的力，随着距离的增大急剧减小。它可以抵消质子之间的强电磁力，让原子核内的质子结合在一起。弱相互作用力则相反，通常表现为原子核的放射性和衰变，例如</a:t>
            </a:r>
            <a:r>
              <a:rPr lang="en-US" altLang="zh-CN" dirty="0"/>
              <a:t>β</a:t>
            </a:r>
            <a:r>
              <a:rPr lang="zh-CN" altLang="en-US" dirty="0"/>
              <a:t>衰变，中微子和电子的作用力</a:t>
            </a:r>
          </a:p>
        </p:txBody>
      </p:sp>
      <p:sp>
        <p:nvSpPr>
          <p:cNvPr id="4" name="灯片编号占位符 3"/>
          <p:cNvSpPr>
            <a:spLocks noGrp="1"/>
          </p:cNvSpPr>
          <p:nvPr>
            <p:ph type="sldNum" sz="quarter" idx="5"/>
          </p:nvPr>
        </p:nvSpPr>
        <p:spPr/>
        <p:txBody>
          <a:bodyPr/>
          <a:lstStyle/>
          <a:p>
            <a:fld id="{B9897612-1027-4AA1-8E21-EB2D61FAFF6B}" type="slidenum">
              <a:rPr lang="zh-CN" altLang="en-US" smtClean="0"/>
              <a:t>19</a:t>
            </a:fld>
            <a:endParaRPr lang="zh-CN" altLang="en-US"/>
          </a:p>
        </p:txBody>
      </p:sp>
    </p:spTree>
    <p:extLst>
      <p:ext uri="{BB962C8B-B14F-4D97-AF65-F5344CB8AC3E}">
        <p14:creationId xmlns:p14="http://schemas.microsoft.com/office/powerpoint/2010/main" val="145725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DF28B94-B835-4A55-86F0-166C386367B2}" type="slidenum">
              <a:rPr lang="zh-CN" altLang="en-US" smtClean="0"/>
              <a:pPr>
                <a:defRPr/>
              </a:pPr>
              <a:t>28</a:t>
            </a:fld>
            <a:endParaRPr lang="en-US" altLang="zh-CN"/>
          </a:p>
        </p:txBody>
      </p:sp>
    </p:spTree>
    <p:extLst>
      <p:ext uri="{BB962C8B-B14F-4D97-AF65-F5344CB8AC3E}">
        <p14:creationId xmlns:p14="http://schemas.microsoft.com/office/powerpoint/2010/main" val="1007130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fld id="{E3718FB3-0601-4F66-9C1A-D88865D530DF}" type="datetimeFigureOut">
              <a:rPr lang="zh-CN" altLang="en-US" smtClean="0"/>
              <a:t>2024/9/9 Monday</a:t>
            </a:fld>
            <a:endParaRPr lang="zh-CN" altLang="en-US"/>
          </a:p>
        </p:txBody>
      </p:sp>
      <p:sp>
        <p:nvSpPr>
          <p:cNvPr id="5" name="Rectangle 5"/>
          <p:cNvSpPr>
            <a:spLocks noGrp="1" noChangeArrowheads="1"/>
          </p:cNvSpPr>
          <p:nvPr>
            <p:ph type="ftr" sz="quarter" idx="11"/>
          </p:nvPr>
        </p:nvSpPr>
        <p:spPr>
          <a:ln/>
        </p:spPr>
        <p:txBody>
          <a:bodyPr/>
          <a:lstStyle>
            <a:lvl1pPr>
              <a:defRPr/>
            </a:lvl1pPr>
          </a:lstStyle>
          <a:p>
            <a:endParaRPr lang="zh-CN" altLang="en-US"/>
          </a:p>
        </p:txBody>
      </p:sp>
      <p:sp>
        <p:nvSpPr>
          <p:cNvPr id="6" name="Rectangle 6"/>
          <p:cNvSpPr>
            <a:spLocks noGrp="1" noChangeArrowheads="1"/>
          </p:cNvSpPr>
          <p:nvPr>
            <p:ph type="sldNum" sz="quarter" idx="12"/>
          </p:nvPr>
        </p:nvSpPr>
        <p:spPr>
          <a:ln/>
        </p:spPr>
        <p:txBody>
          <a:bodyPr/>
          <a:lstStyle>
            <a:lvl1pPr>
              <a:defRPr/>
            </a:lvl1pPr>
          </a:lstStyle>
          <a:p>
            <a:fld id="{0CEF89E7-44B7-4FC0-84C9-7390A4756CA5}" type="slidenum">
              <a:rPr lang="zh-CN" altLang="en-US" smtClean="0"/>
              <a:t>‹#›</a:t>
            </a:fld>
            <a:endParaRPr lang="zh-CN" altLang="en-US"/>
          </a:p>
        </p:txBody>
      </p:sp>
    </p:spTree>
    <p:extLst>
      <p:ext uri="{BB962C8B-B14F-4D97-AF65-F5344CB8AC3E}">
        <p14:creationId xmlns:p14="http://schemas.microsoft.com/office/powerpoint/2010/main" val="3710247022"/>
      </p:ext>
    </p:extLst>
  </p:cSld>
  <p:clrMapOvr>
    <a:masterClrMapping/>
  </p:clrMapOvr>
  <p:transition>
    <p:zoom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p:cNvSpPr>
            <a:spLocks noGrp="1" noChangeArrowheads="1"/>
          </p:cNvSpPr>
          <p:nvPr>
            <p:ph type="dt" sz="half" idx="10"/>
          </p:nvPr>
        </p:nvSpPr>
        <p:spPr>
          <a:ln/>
        </p:spPr>
        <p:txBody>
          <a:bodyPr/>
          <a:lstStyle>
            <a:lvl1pPr>
              <a:defRPr/>
            </a:lvl1pPr>
          </a:lstStyle>
          <a:p>
            <a:fld id="{E3718FB3-0601-4F66-9C1A-D88865D530DF}" type="datetimeFigureOut">
              <a:rPr lang="zh-CN" altLang="en-US" smtClean="0"/>
              <a:t>2024/9/9 Monday</a:t>
            </a:fld>
            <a:endParaRPr lang="zh-CN" altLang="en-US"/>
          </a:p>
        </p:txBody>
      </p:sp>
      <p:sp>
        <p:nvSpPr>
          <p:cNvPr id="5" name="Rectangle 5"/>
          <p:cNvSpPr>
            <a:spLocks noGrp="1" noChangeArrowheads="1"/>
          </p:cNvSpPr>
          <p:nvPr>
            <p:ph type="ftr" sz="quarter" idx="11"/>
          </p:nvPr>
        </p:nvSpPr>
        <p:spPr>
          <a:ln/>
        </p:spPr>
        <p:txBody>
          <a:bodyPr/>
          <a:lstStyle>
            <a:lvl1pPr>
              <a:defRPr/>
            </a:lvl1pPr>
          </a:lstStyle>
          <a:p>
            <a:endParaRPr lang="zh-CN" altLang="en-US"/>
          </a:p>
        </p:txBody>
      </p:sp>
      <p:sp>
        <p:nvSpPr>
          <p:cNvPr id="6" name="Rectangle 6"/>
          <p:cNvSpPr>
            <a:spLocks noGrp="1" noChangeArrowheads="1"/>
          </p:cNvSpPr>
          <p:nvPr>
            <p:ph type="sldNum" sz="quarter" idx="12"/>
          </p:nvPr>
        </p:nvSpPr>
        <p:spPr>
          <a:ln/>
        </p:spPr>
        <p:txBody>
          <a:bodyPr/>
          <a:lstStyle>
            <a:lvl1pPr>
              <a:defRPr/>
            </a:lvl1pPr>
          </a:lstStyle>
          <a:p>
            <a:fld id="{0CEF89E7-44B7-4FC0-84C9-7390A4756CA5}" type="slidenum">
              <a:rPr lang="zh-CN" altLang="en-US" smtClean="0"/>
              <a:t>‹#›</a:t>
            </a:fld>
            <a:endParaRPr lang="zh-CN" altLang="en-US"/>
          </a:p>
        </p:txBody>
      </p:sp>
    </p:spTree>
    <p:extLst>
      <p:ext uri="{BB962C8B-B14F-4D97-AF65-F5344CB8AC3E}">
        <p14:creationId xmlns:p14="http://schemas.microsoft.com/office/powerpoint/2010/main" val="1684826014"/>
      </p:ext>
    </p:extLst>
  </p:cSld>
  <p:clrMapOvr>
    <a:masterClrMapping/>
  </p:clrMapOvr>
  <p:transition>
    <p:zoom dir="in"/>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p:cNvSpPr>
            <a:spLocks noGrp="1" noChangeArrowheads="1"/>
          </p:cNvSpPr>
          <p:nvPr>
            <p:ph type="dt" sz="half" idx="10"/>
          </p:nvPr>
        </p:nvSpPr>
        <p:spPr>
          <a:ln/>
        </p:spPr>
        <p:txBody>
          <a:bodyPr/>
          <a:lstStyle>
            <a:lvl1pPr>
              <a:defRPr/>
            </a:lvl1pPr>
          </a:lstStyle>
          <a:p>
            <a:fld id="{E3718FB3-0601-4F66-9C1A-D88865D530DF}" type="datetimeFigureOut">
              <a:rPr lang="zh-CN" altLang="en-US" smtClean="0"/>
              <a:t>2024/9/9 Monday</a:t>
            </a:fld>
            <a:endParaRPr lang="zh-CN" altLang="en-US"/>
          </a:p>
        </p:txBody>
      </p:sp>
      <p:sp>
        <p:nvSpPr>
          <p:cNvPr id="5" name="Rectangle 5"/>
          <p:cNvSpPr>
            <a:spLocks noGrp="1" noChangeArrowheads="1"/>
          </p:cNvSpPr>
          <p:nvPr>
            <p:ph type="ftr" sz="quarter" idx="11"/>
          </p:nvPr>
        </p:nvSpPr>
        <p:spPr>
          <a:ln/>
        </p:spPr>
        <p:txBody>
          <a:bodyPr/>
          <a:lstStyle>
            <a:lvl1pPr>
              <a:defRPr/>
            </a:lvl1pPr>
          </a:lstStyle>
          <a:p>
            <a:endParaRPr lang="zh-CN" altLang="en-US"/>
          </a:p>
        </p:txBody>
      </p:sp>
      <p:sp>
        <p:nvSpPr>
          <p:cNvPr id="6" name="Rectangle 6"/>
          <p:cNvSpPr>
            <a:spLocks noGrp="1" noChangeArrowheads="1"/>
          </p:cNvSpPr>
          <p:nvPr>
            <p:ph type="sldNum" sz="quarter" idx="12"/>
          </p:nvPr>
        </p:nvSpPr>
        <p:spPr>
          <a:ln/>
        </p:spPr>
        <p:txBody>
          <a:bodyPr/>
          <a:lstStyle>
            <a:lvl1pPr>
              <a:defRPr/>
            </a:lvl1pPr>
          </a:lstStyle>
          <a:p>
            <a:fld id="{0CEF89E7-44B7-4FC0-84C9-7390A4756CA5}" type="slidenum">
              <a:rPr lang="zh-CN" altLang="en-US" smtClean="0"/>
              <a:t>‹#›</a:t>
            </a:fld>
            <a:endParaRPr lang="zh-CN" altLang="en-US"/>
          </a:p>
        </p:txBody>
      </p:sp>
    </p:spTree>
    <p:extLst>
      <p:ext uri="{BB962C8B-B14F-4D97-AF65-F5344CB8AC3E}">
        <p14:creationId xmlns:p14="http://schemas.microsoft.com/office/powerpoint/2010/main" val="1254971646"/>
      </p:ext>
    </p:extLst>
  </p:cSld>
  <p:clrMapOvr>
    <a:masterClrMapping/>
  </p:clrMapOvr>
  <p:transition>
    <p:zoom dir="in"/>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p:cNvSpPr>
            <a:spLocks noGrp="1" noChangeArrowheads="1"/>
          </p:cNvSpPr>
          <p:nvPr>
            <p:ph type="dt" sz="half" idx="10"/>
          </p:nvPr>
        </p:nvSpPr>
        <p:spPr>
          <a:ln/>
        </p:spPr>
        <p:txBody>
          <a:bodyPr/>
          <a:lstStyle>
            <a:lvl1pPr>
              <a:defRPr/>
            </a:lvl1pPr>
          </a:lstStyle>
          <a:p>
            <a:fld id="{E3718FB3-0601-4F66-9C1A-D88865D530DF}" type="datetimeFigureOut">
              <a:rPr lang="zh-CN" altLang="en-US" smtClean="0"/>
              <a:t>2024/9/9 Monday</a:t>
            </a:fld>
            <a:endParaRPr lang="zh-CN" altLang="en-US"/>
          </a:p>
        </p:txBody>
      </p:sp>
      <p:sp>
        <p:nvSpPr>
          <p:cNvPr id="5" name="Rectangle 5"/>
          <p:cNvSpPr>
            <a:spLocks noGrp="1" noChangeArrowheads="1"/>
          </p:cNvSpPr>
          <p:nvPr>
            <p:ph type="ftr" sz="quarter" idx="11"/>
          </p:nvPr>
        </p:nvSpPr>
        <p:spPr>
          <a:ln/>
        </p:spPr>
        <p:txBody>
          <a:bodyPr/>
          <a:lstStyle>
            <a:lvl1pPr>
              <a:defRPr/>
            </a:lvl1pPr>
          </a:lstStyle>
          <a:p>
            <a:endParaRPr lang="zh-CN" altLang="en-US"/>
          </a:p>
        </p:txBody>
      </p:sp>
      <p:sp>
        <p:nvSpPr>
          <p:cNvPr id="6" name="Rectangle 6"/>
          <p:cNvSpPr>
            <a:spLocks noGrp="1" noChangeArrowheads="1"/>
          </p:cNvSpPr>
          <p:nvPr>
            <p:ph type="sldNum" sz="quarter" idx="12"/>
          </p:nvPr>
        </p:nvSpPr>
        <p:spPr>
          <a:ln/>
        </p:spPr>
        <p:txBody>
          <a:bodyPr/>
          <a:lstStyle>
            <a:lvl1pPr>
              <a:defRPr/>
            </a:lvl1pPr>
          </a:lstStyle>
          <a:p>
            <a:fld id="{0CEF89E7-44B7-4FC0-84C9-7390A4756CA5}" type="slidenum">
              <a:rPr lang="zh-CN" altLang="en-US" smtClean="0"/>
              <a:t>‹#›</a:t>
            </a:fld>
            <a:endParaRPr lang="zh-CN" altLang="en-US"/>
          </a:p>
        </p:txBody>
      </p:sp>
    </p:spTree>
    <p:extLst>
      <p:ext uri="{BB962C8B-B14F-4D97-AF65-F5344CB8AC3E}">
        <p14:creationId xmlns:p14="http://schemas.microsoft.com/office/powerpoint/2010/main" val="2557394509"/>
      </p:ext>
    </p:extLst>
  </p:cSld>
  <p:clrMapOvr>
    <a:masterClrMapping/>
  </p:clrMapOvr>
  <p:transition>
    <p:zoom dir="in"/>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fld id="{E3718FB3-0601-4F66-9C1A-D88865D530DF}" type="datetimeFigureOut">
              <a:rPr lang="zh-CN" altLang="en-US" smtClean="0"/>
              <a:t>2024/9/9 Monday</a:t>
            </a:fld>
            <a:endParaRPr lang="zh-CN" altLang="en-US"/>
          </a:p>
        </p:txBody>
      </p:sp>
      <p:sp>
        <p:nvSpPr>
          <p:cNvPr id="5" name="Rectangle 5"/>
          <p:cNvSpPr>
            <a:spLocks noGrp="1" noChangeArrowheads="1"/>
          </p:cNvSpPr>
          <p:nvPr>
            <p:ph type="ftr" sz="quarter" idx="11"/>
          </p:nvPr>
        </p:nvSpPr>
        <p:spPr>
          <a:ln/>
        </p:spPr>
        <p:txBody>
          <a:bodyPr/>
          <a:lstStyle>
            <a:lvl1pPr>
              <a:defRPr/>
            </a:lvl1pPr>
          </a:lstStyle>
          <a:p>
            <a:endParaRPr lang="zh-CN" altLang="en-US"/>
          </a:p>
        </p:txBody>
      </p:sp>
      <p:sp>
        <p:nvSpPr>
          <p:cNvPr id="6" name="Rectangle 6"/>
          <p:cNvSpPr>
            <a:spLocks noGrp="1" noChangeArrowheads="1"/>
          </p:cNvSpPr>
          <p:nvPr>
            <p:ph type="sldNum" sz="quarter" idx="12"/>
          </p:nvPr>
        </p:nvSpPr>
        <p:spPr>
          <a:ln/>
        </p:spPr>
        <p:txBody>
          <a:bodyPr/>
          <a:lstStyle>
            <a:lvl1pPr>
              <a:defRPr/>
            </a:lvl1pPr>
          </a:lstStyle>
          <a:p>
            <a:fld id="{0CEF89E7-44B7-4FC0-84C9-7390A4756CA5}" type="slidenum">
              <a:rPr lang="zh-CN" altLang="en-US" smtClean="0"/>
              <a:t>‹#›</a:t>
            </a:fld>
            <a:endParaRPr lang="zh-CN" altLang="en-US"/>
          </a:p>
        </p:txBody>
      </p:sp>
    </p:spTree>
    <p:extLst>
      <p:ext uri="{BB962C8B-B14F-4D97-AF65-F5344CB8AC3E}">
        <p14:creationId xmlns:p14="http://schemas.microsoft.com/office/powerpoint/2010/main" val="2975673613"/>
      </p:ext>
    </p:extLst>
  </p:cSld>
  <p:clrMapOvr>
    <a:masterClrMapping/>
  </p:clrMapOvr>
  <p:transition>
    <p:zoom dir="in"/>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4"/>
          <p:cNvSpPr>
            <a:spLocks noGrp="1" noChangeArrowheads="1"/>
          </p:cNvSpPr>
          <p:nvPr>
            <p:ph type="dt" sz="half" idx="10"/>
          </p:nvPr>
        </p:nvSpPr>
        <p:spPr>
          <a:ln/>
        </p:spPr>
        <p:txBody>
          <a:bodyPr/>
          <a:lstStyle>
            <a:lvl1pPr>
              <a:defRPr/>
            </a:lvl1pPr>
          </a:lstStyle>
          <a:p>
            <a:fld id="{E3718FB3-0601-4F66-9C1A-D88865D530DF}" type="datetimeFigureOut">
              <a:rPr lang="zh-CN" altLang="en-US" smtClean="0"/>
              <a:t>2024/9/9 Monday</a:t>
            </a:fld>
            <a:endParaRPr lang="zh-CN" altLang="en-US"/>
          </a:p>
        </p:txBody>
      </p:sp>
      <p:sp>
        <p:nvSpPr>
          <p:cNvPr id="6" name="Rectangle 5"/>
          <p:cNvSpPr>
            <a:spLocks noGrp="1" noChangeArrowheads="1"/>
          </p:cNvSpPr>
          <p:nvPr>
            <p:ph type="ftr" sz="quarter" idx="11"/>
          </p:nvPr>
        </p:nvSpPr>
        <p:spPr>
          <a:ln/>
        </p:spPr>
        <p:txBody>
          <a:bodyPr/>
          <a:lstStyle>
            <a:lvl1pPr>
              <a:defRPr/>
            </a:lvl1pPr>
          </a:lstStyle>
          <a:p>
            <a:endParaRPr lang="zh-CN" altLang="en-US"/>
          </a:p>
        </p:txBody>
      </p:sp>
      <p:sp>
        <p:nvSpPr>
          <p:cNvPr id="7" name="Rectangle 6"/>
          <p:cNvSpPr>
            <a:spLocks noGrp="1" noChangeArrowheads="1"/>
          </p:cNvSpPr>
          <p:nvPr>
            <p:ph type="sldNum" sz="quarter" idx="12"/>
          </p:nvPr>
        </p:nvSpPr>
        <p:spPr>
          <a:ln/>
        </p:spPr>
        <p:txBody>
          <a:bodyPr/>
          <a:lstStyle>
            <a:lvl1pPr>
              <a:defRPr/>
            </a:lvl1pPr>
          </a:lstStyle>
          <a:p>
            <a:fld id="{0CEF89E7-44B7-4FC0-84C9-7390A4756CA5}" type="slidenum">
              <a:rPr lang="zh-CN" altLang="en-US" smtClean="0"/>
              <a:t>‹#›</a:t>
            </a:fld>
            <a:endParaRPr lang="zh-CN" altLang="en-US"/>
          </a:p>
        </p:txBody>
      </p:sp>
    </p:spTree>
    <p:extLst>
      <p:ext uri="{BB962C8B-B14F-4D97-AF65-F5344CB8AC3E}">
        <p14:creationId xmlns:p14="http://schemas.microsoft.com/office/powerpoint/2010/main" val="1709073583"/>
      </p:ext>
    </p:extLst>
  </p:cSld>
  <p:clrMapOvr>
    <a:masterClrMapping/>
  </p:clrMapOvr>
  <p:transition>
    <p:zoom dir="in"/>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4"/>
          <p:cNvSpPr>
            <a:spLocks noGrp="1" noChangeArrowheads="1"/>
          </p:cNvSpPr>
          <p:nvPr>
            <p:ph type="dt" sz="half" idx="10"/>
          </p:nvPr>
        </p:nvSpPr>
        <p:spPr>
          <a:ln/>
        </p:spPr>
        <p:txBody>
          <a:bodyPr/>
          <a:lstStyle>
            <a:lvl1pPr>
              <a:defRPr/>
            </a:lvl1pPr>
          </a:lstStyle>
          <a:p>
            <a:fld id="{E3718FB3-0601-4F66-9C1A-D88865D530DF}" type="datetimeFigureOut">
              <a:rPr lang="zh-CN" altLang="en-US" smtClean="0"/>
              <a:t>2024/9/9 Monday</a:t>
            </a:fld>
            <a:endParaRPr lang="zh-CN" altLang="en-US"/>
          </a:p>
        </p:txBody>
      </p:sp>
      <p:sp>
        <p:nvSpPr>
          <p:cNvPr id="8" name="Rectangle 5"/>
          <p:cNvSpPr>
            <a:spLocks noGrp="1" noChangeArrowheads="1"/>
          </p:cNvSpPr>
          <p:nvPr>
            <p:ph type="ftr" sz="quarter" idx="11"/>
          </p:nvPr>
        </p:nvSpPr>
        <p:spPr>
          <a:ln/>
        </p:spPr>
        <p:txBody>
          <a:bodyPr/>
          <a:lstStyle>
            <a:lvl1pPr>
              <a:defRPr/>
            </a:lvl1pPr>
          </a:lstStyle>
          <a:p>
            <a:endParaRPr lang="zh-CN" altLang="en-US"/>
          </a:p>
        </p:txBody>
      </p:sp>
      <p:sp>
        <p:nvSpPr>
          <p:cNvPr id="9" name="Rectangle 6"/>
          <p:cNvSpPr>
            <a:spLocks noGrp="1" noChangeArrowheads="1"/>
          </p:cNvSpPr>
          <p:nvPr>
            <p:ph type="sldNum" sz="quarter" idx="12"/>
          </p:nvPr>
        </p:nvSpPr>
        <p:spPr>
          <a:ln/>
        </p:spPr>
        <p:txBody>
          <a:bodyPr/>
          <a:lstStyle>
            <a:lvl1pPr>
              <a:defRPr/>
            </a:lvl1pPr>
          </a:lstStyle>
          <a:p>
            <a:fld id="{0CEF89E7-44B7-4FC0-84C9-7390A4756CA5}" type="slidenum">
              <a:rPr lang="zh-CN" altLang="en-US" smtClean="0"/>
              <a:t>‹#›</a:t>
            </a:fld>
            <a:endParaRPr lang="zh-CN" altLang="en-US"/>
          </a:p>
        </p:txBody>
      </p:sp>
    </p:spTree>
    <p:extLst>
      <p:ext uri="{BB962C8B-B14F-4D97-AF65-F5344CB8AC3E}">
        <p14:creationId xmlns:p14="http://schemas.microsoft.com/office/powerpoint/2010/main" val="1155139557"/>
      </p:ext>
    </p:extLst>
  </p:cSld>
  <p:clrMapOvr>
    <a:masterClrMapping/>
  </p:clrMapOvr>
  <p:transition>
    <p:zoom dir="in"/>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fld id="{E3718FB3-0601-4F66-9C1A-D88865D530DF}" type="datetimeFigureOut">
              <a:rPr lang="zh-CN" altLang="en-US" smtClean="0"/>
              <a:t>2024/9/9 Monday</a:t>
            </a:fld>
            <a:endParaRPr lang="zh-CN" altLang="en-US"/>
          </a:p>
        </p:txBody>
      </p:sp>
      <p:sp>
        <p:nvSpPr>
          <p:cNvPr id="4" name="Rectangle 5"/>
          <p:cNvSpPr>
            <a:spLocks noGrp="1" noChangeArrowheads="1"/>
          </p:cNvSpPr>
          <p:nvPr>
            <p:ph type="ftr" sz="quarter" idx="11"/>
          </p:nvPr>
        </p:nvSpPr>
        <p:spPr>
          <a:ln/>
        </p:spPr>
        <p:txBody>
          <a:bodyPr/>
          <a:lstStyle>
            <a:lvl1pPr>
              <a:defRPr/>
            </a:lvl1pPr>
          </a:lstStyle>
          <a:p>
            <a:endParaRPr lang="zh-CN" altLang="en-US"/>
          </a:p>
        </p:txBody>
      </p:sp>
      <p:sp>
        <p:nvSpPr>
          <p:cNvPr id="5" name="Rectangle 6"/>
          <p:cNvSpPr>
            <a:spLocks noGrp="1" noChangeArrowheads="1"/>
          </p:cNvSpPr>
          <p:nvPr>
            <p:ph type="sldNum" sz="quarter" idx="12"/>
          </p:nvPr>
        </p:nvSpPr>
        <p:spPr>
          <a:ln/>
        </p:spPr>
        <p:txBody>
          <a:bodyPr/>
          <a:lstStyle>
            <a:lvl1pPr>
              <a:defRPr/>
            </a:lvl1pPr>
          </a:lstStyle>
          <a:p>
            <a:fld id="{0CEF89E7-44B7-4FC0-84C9-7390A4756CA5}" type="slidenum">
              <a:rPr lang="zh-CN" altLang="en-US" smtClean="0"/>
              <a:t>‹#›</a:t>
            </a:fld>
            <a:endParaRPr lang="zh-CN" altLang="en-US"/>
          </a:p>
        </p:txBody>
      </p:sp>
    </p:spTree>
    <p:extLst>
      <p:ext uri="{BB962C8B-B14F-4D97-AF65-F5344CB8AC3E}">
        <p14:creationId xmlns:p14="http://schemas.microsoft.com/office/powerpoint/2010/main" val="1851588400"/>
      </p:ext>
    </p:extLst>
  </p:cSld>
  <p:clrMapOvr>
    <a:masterClrMapping/>
  </p:clrMapOvr>
  <p:transition>
    <p:zoom dir="in"/>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E3718FB3-0601-4F66-9C1A-D88865D530DF}" type="datetimeFigureOut">
              <a:rPr lang="zh-CN" altLang="en-US" smtClean="0"/>
              <a:t>2024/9/9 Monday</a:t>
            </a:fld>
            <a:endParaRPr lang="zh-CN" altLang="en-US"/>
          </a:p>
        </p:txBody>
      </p:sp>
      <p:sp>
        <p:nvSpPr>
          <p:cNvPr id="3" name="Rectangle 5"/>
          <p:cNvSpPr>
            <a:spLocks noGrp="1" noChangeArrowheads="1"/>
          </p:cNvSpPr>
          <p:nvPr>
            <p:ph type="ftr" sz="quarter" idx="11"/>
          </p:nvPr>
        </p:nvSpPr>
        <p:spPr>
          <a:ln/>
        </p:spPr>
        <p:txBody>
          <a:bodyPr/>
          <a:lstStyle>
            <a:lvl1pPr>
              <a:defRPr/>
            </a:lvl1pPr>
          </a:lstStyle>
          <a:p>
            <a:endParaRPr lang="zh-CN" altLang="en-US"/>
          </a:p>
        </p:txBody>
      </p:sp>
      <p:sp>
        <p:nvSpPr>
          <p:cNvPr id="4" name="Rectangle 6"/>
          <p:cNvSpPr>
            <a:spLocks noGrp="1" noChangeArrowheads="1"/>
          </p:cNvSpPr>
          <p:nvPr>
            <p:ph type="sldNum" sz="quarter" idx="12"/>
          </p:nvPr>
        </p:nvSpPr>
        <p:spPr>
          <a:ln/>
        </p:spPr>
        <p:txBody>
          <a:bodyPr/>
          <a:lstStyle>
            <a:lvl1pPr>
              <a:defRPr/>
            </a:lvl1pPr>
          </a:lstStyle>
          <a:p>
            <a:fld id="{0CEF89E7-44B7-4FC0-84C9-7390A4756CA5}" type="slidenum">
              <a:rPr lang="zh-CN" altLang="en-US" smtClean="0"/>
              <a:t>‹#›</a:t>
            </a:fld>
            <a:endParaRPr lang="zh-CN" altLang="en-US"/>
          </a:p>
        </p:txBody>
      </p:sp>
    </p:spTree>
    <p:extLst>
      <p:ext uri="{BB962C8B-B14F-4D97-AF65-F5344CB8AC3E}">
        <p14:creationId xmlns:p14="http://schemas.microsoft.com/office/powerpoint/2010/main" val="1634995490"/>
      </p:ext>
    </p:extLst>
  </p:cSld>
  <p:clrMapOvr>
    <a:masterClrMapping/>
  </p:clrMapOvr>
  <p:transition>
    <p:zoom dir="in"/>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fld id="{E3718FB3-0601-4F66-9C1A-D88865D530DF}" type="datetimeFigureOut">
              <a:rPr lang="zh-CN" altLang="en-US" smtClean="0"/>
              <a:t>2024/9/9 Monday</a:t>
            </a:fld>
            <a:endParaRPr lang="zh-CN" altLang="en-US"/>
          </a:p>
        </p:txBody>
      </p:sp>
      <p:sp>
        <p:nvSpPr>
          <p:cNvPr id="6" name="Rectangle 5"/>
          <p:cNvSpPr>
            <a:spLocks noGrp="1" noChangeArrowheads="1"/>
          </p:cNvSpPr>
          <p:nvPr>
            <p:ph type="ftr" sz="quarter" idx="11"/>
          </p:nvPr>
        </p:nvSpPr>
        <p:spPr>
          <a:ln/>
        </p:spPr>
        <p:txBody>
          <a:bodyPr/>
          <a:lstStyle>
            <a:lvl1pPr>
              <a:defRPr/>
            </a:lvl1pPr>
          </a:lstStyle>
          <a:p>
            <a:endParaRPr lang="zh-CN" altLang="en-US"/>
          </a:p>
        </p:txBody>
      </p:sp>
      <p:sp>
        <p:nvSpPr>
          <p:cNvPr id="7" name="Rectangle 6"/>
          <p:cNvSpPr>
            <a:spLocks noGrp="1" noChangeArrowheads="1"/>
          </p:cNvSpPr>
          <p:nvPr>
            <p:ph type="sldNum" sz="quarter" idx="12"/>
          </p:nvPr>
        </p:nvSpPr>
        <p:spPr>
          <a:ln/>
        </p:spPr>
        <p:txBody>
          <a:bodyPr/>
          <a:lstStyle>
            <a:lvl1pPr>
              <a:defRPr/>
            </a:lvl1pPr>
          </a:lstStyle>
          <a:p>
            <a:fld id="{0CEF89E7-44B7-4FC0-84C9-7390A4756CA5}" type="slidenum">
              <a:rPr lang="zh-CN" altLang="en-US" smtClean="0"/>
              <a:t>‹#›</a:t>
            </a:fld>
            <a:endParaRPr lang="zh-CN" altLang="en-US"/>
          </a:p>
        </p:txBody>
      </p:sp>
    </p:spTree>
    <p:extLst>
      <p:ext uri="{BB962C8B-B14F-4D97-AF65-F5344CB8AC3E}">
        <p14:creationId xmlns:p14="http://schemas.microsoft.com/office/powerpoint/2010/main" val="2373048299"/>
      </p:ext>
    </p:extLst>
  </p:cSld>
  <p:clrMapOvr>
    <a:masterClrMapping/>
  </p:clrMapOvr>
  <p:transition>
    <p:zoom dir="in"/>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fld id="{E3718FB3-0601-4F66-9C1A-D88865D530DF}" type="datetimeFigureOut">
              <a:rPr lang="zh-CN" altLang="en-US" smtClean="0"/>
              <a:t>2024/9/9 Monday</a:t>
            </a:fld>
            <a:endParaRPr lang="zh-CN" altLang="en-US"/>
          </a:p>
        </p:txBody>
      </p:sp>
      <p:sp>
        <p:nvSpPr>
          <p:cNvPr id="6" name="Rectangle 5"/>
          <p:cNvSpPr>
            <a:spLocks noGrp="1" noChangeArrowheads="1"/>
          </p:cNvSpPr>
          <p:nvPr>
            <p:ph type="ftr" sz="quarter" idx="11"/>
          </p:nvPr>
        </p:nvSpPr>
        <p:spPr>
          <a:ln/>
        </p:spPr>
        <p:txBody>
          <a:bodyPr/>
          <a:lstStyle>
            <a:lvl1pPr>
              <a:defRPr/>
            </a:lvl1pPr>
          </a:lstStyle>
          <a:p>
            <a:endParaRPr lang="zh-CN" altLang="en-US"/>
          </a:p>
        </p:txBody>
      </p:sp>
      <p:sp>
        <p:nvSpPr>
          <p:cNvPr id="7" name="Rectangle 6"/>
          <p:cNvSpPr>
            <a:spLocks noGrp="1" noChangeArrowheads="1"/>
          </p:cNvSpPr>
          <p:nvPr>
            <p:ph type="sldNum" sz="quarter" idx="12"/>
          </p:nvPr>
        </p:nvSpPr>
        <p:spPr>
          <a:ln/>
        </p:spPr>
        <p:txBody>
          <a:bodyPr/>
          <a:lstStyle>
            <a:lvl1pPr>
              <a:defRPr/>
            </a:lvl1pPr>
          </a:lstStyle>
          <a:p>
            <a:fld id="{0CEF89E7-44B7-4FC0-84C9-7390A4756CA5}" type="slidenum">
              <a:rPr lang="zh-CN" altLang="en-US" smtClean="0"/>
              <a:t>‹#›</a:t>
            </a:fld>
            <a:endParaRPr lang="zh-CN" altLang="en-US"/>
          </a:p>
        </p:txBody>
      </p:sp>
    </p:spTree>
    <p:extLst>
      <p:ext uri="{BB962C8B-B14F-4D97-AF65-F5344CB8AC3E}">
        <p14:creationId xmlns:p14="http://schemas.microsoft.com/office/powerpoint/2010/main" val="110648474"/>
      </p:ext>
    </p:extLst>
  </p:cSld>
  <p:clrMapOvr>
    <a:masterClrMapping/>
  </p:clrMapOvr>
  <p:transition>
    <p:zoom dir="in"/>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40000"/>
                <a:lumOff val="60000"/>
              </a:schemeClr>
            </a:gs>
            <a:gs pos="100000">
              <a:srgbClr val="FFFFF5"/>
            </a:gs>
          </a:gsLst>
          <a:lin ang="2700000" scaled="1"/>
          <a:tileRect/>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ltLang="zh-CN"/>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baseline="0">
                <a:latin typeface="微软雅黑" panose="020B0503020204020204" pitchFamily="34" charset="-122"/>
                <a:ea typeface="微软雅黑" panose="020B0503020204020204" pitchFamily="34" charset="-122"/>
              </a:defRPr>
            </a:lvl1pPr>
          </a:lstStyle>
          <a:p>
            <a:fld id="{E3718FB3-0601-4F66-9C1A-D88865D530DF}" type="datetimeFigureOut">
              <a:rPr lang="zh-CN" altLang="en-US" smtClean="0"/>
              <a:pPr/>
              <a:t>2024/9/9 Monday</a:t>
            </a:fld>
            <a:endParaRPr lang="zh-CN" alt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baseline="0">
                <a:latin typeface="微软雅黑" panose="020B0503020204020204" pitchFamily="34" charset="-122"/>
                <a:ea typeface="微软雅黑" panose="020B0503020204020204" pitchFamily="34" charset="-122"/>
              </a:defRPr>
            </a:lvl1pPr>
          </a:lstStyle>
          <a:p>
            <a:endParaRPr lang="zh-CN" alt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baseline="0">
                <a:latin typeface="微软雅黑" panose="020B0503020204020204" pitchFamily="34" charset="-122"/>
                <a:ea typeface="微软雅黑" panose="020B0503020204020204" pitchFamily="34" charset="-122"/>
              </a:defRPr>
            </a:lvl1pPr>
          </a:lstStyle>
          <a:p>
            <a:fld id="{0CEF89E7-44B7-4FC0-84C9-7390A4756CA5}" type="slidenum">
              <a:rPr lang="zh-CN" altLang="en-US" smtClean="0"/>
              <a:pPr/>
              <a:t>‹#›</a:t>
            </a:fld>
            <a:endParaRPr lang="zh-CN" altLang="en-US"/>
          </a:p>
        </p:txBody>
      </p:sp>
    </p:spTree>
    <p:extLst>
      <p:ext uri="{BB962C8B-B14F-4D97-AF65-F5344CB8AC3E}">
        <p14:creationId xmlns:p14="http://schemas.microsoft.com/office/powerpoint/2010/main" val="39725176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zoom dir="in"/>
  </p:transition>
  <p:txStyles>
    <p:titleStyle>
      <a:lvl1pPr algn="ctr" rtl="0" eaLnBrk="1" fontAlgn="base" hangingPunct="1">
        <a:spcBef>
          <a:spcPct val="0"/>
        </a:spcBef>
        <a:spcAft>
          <a:spcPct val="0"/>
        </a:spcAft>
        <a:defRPr sz="4400" baseline="0">
          <a:solidFill>
            <a:schemeClr val="tx2"/>
          </a:solidFill>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har char="–"/>
        <a:defRPr sz="2800" baseline="0">
          <a:solidFill>
            <a:schemeClr val="tx1"/>
          </a:solidFill>
          <a:latin typeface="微软雅黑" panose="020B0503020204020204" pitchFamily="34" charset="-122"/>
          <a:ea typeface="微软雅黑" panose="020B0503020204020204" pitchFamily="34" charset="-122"/>
        </a:defRPr>
      </a:lvl2pPr>
      <a:lvl3pPr marL="1143000" indent="-228600" algn="l" rtl="0" eaLnBrk="1" fontAlgn="base" hangingPunct="1">
        <a:spcBef>
          <a:spcPct val="20000"/>
        </a:spcBef>
        <a:spcAft>
          <a:spcPct val="0"/>
        </a:spcAft>
        <a:buChar char="•"/>
        <a:defRPr sz="2400" baseline="0">
          <a:solidFill>
            <a:schemeClr val="tx1"/>
          </a:solidFill>
          <a:latin typeface="微软雅黑" panose="020B0503020204020204" pitchFamily="34" charset="-122"/>
          <a:ea typeface="微软雅黑" panose="020B0503020204020204" pitchFamily="34" charset="-122"/>
        </a:defRPr>
      </a:lvl3pPr>
      <a:lvl4pPr marL="1600200" indent="-228600" algn="l" rtl="0" eaLnBrk="1" fontAlgn="base" hangingPunct="1">
        <a:spcBef>
          <a:spcPct val="20000"/>
        </a:spcBef>
        <a:spcAft>
          <a:spcPct val="0"/>
        </a:spcAft>
        <a:buChar char="–"/>
        <a:defRPr sz="2000" baseline="0">
          <a:solidFill>
            <a:schemeClr val="tx1"/>
          </a:solidFill>
          <a:latin typeface="微软雅黑" panose="020B0503020204020204" pitchFamily="34" charset="-122"/>
          <a:ea typeface="微软雅黑" panose="020B0503020204020204" pitchFamily="34" charset="-122"/>
        </a:defRPr>
      </a:lvl4pPr>
      <a:lvl5pPr marL="2057400" indent="-228600" algn="l" rtl="0" eaLnBrk="1" fontAlgn="base" hangingPunct="1">
        <a:spcBef>
          <a:spcPct val="20000"/>
        </a:spcBef>
        <a:spcAft>
          <a:spcPct val="0"/>
        </a:spcAft>
        <a:buChar char="»"/>
        <a:defRPr sz="2000" baseline="0">
          <a:solidFill>
            <a:schemeClr val="tx1"/>
          </a:solidFill>
          <a:latin typeface="微软雅黑" panose="020B0503020204020204" pitchFamily="34" charset="-122"/>
          <a:ea typeface="微软雅黑" panose="020B0503020204020204" pitchFamily="34" charset="-122"/>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10.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4.png"/><Relationship Id="rId3" Type="http://schemas.openxmlformats.org/officeDocument/2006/relationships/image" Target="../media/image21.png"/><Relationship Id="rId21" Type="http://schemas.openxmlformats.org/officeDocument/2006/relationships/image" Target="../media/image37.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220.png"/><Relationship Id="rId2" Type="http://schemas.openxmlformats.org/officeDocument/2006/relationships/notesSlide" Target="../notesSlides/notesSlide3.xml"/><Relationship Id="rId16" Type="http://schemas.openxmlformats.org/officeDocument/2006/relationships/image" Target="../media/image210.png"/><Relationship Id="rId20"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0.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39.png"/><Relationship Id="rId10" Type="http://schemas.openxmlformats.org/officeDocument/2006/relationships/image" Target="../media/image28.png"/><Relationship Id="rId19" Type="http://schemas.openxmlformats.org/officeDocument/2006/relationships/image" Target="../media/image35.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2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43.png"/><Relationship Id="rId7" Type="http://schemas.openxmlformats.org/officeDocument/2006/relationships/image" Target="../media/image380.png"/><Relationship Id="rId2" Type="http://schemas.openxmlformats.org/officeDocument/2006/relationships/image" Target="../media/image330.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00.png"/><Relationship Id="rId1" Type="http://schemas.openxmlformats.org/officeDocument/2006/relationships/slideLayout" Target="../slideLayouts/slideLayout7.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20.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0.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bilibili.com/video/BV1uh411s78V/?spm_id_from=333.337.search-card.all.click&amp;vd_source=6f1b2d804f9e6d22d96ed0c63fc6468b"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icourse163.org/spoc/course/BIT-1471607175" TargetMode="External"/><Relationship Id="rId2" Type="http://schemas.openxmlformats.org/officeDocument/2006/relationships/hyperlink" Target="https://www.icourse163.org/spoc/course/BIT-1471610172"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514707D-A2A5-B2E7-4907-E1EF19205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976" y="0"/>
            <a:ext cx="5276048" cy="6858000"/>
          </a:xfrm>
          <a:prstGeom prst="rect">
            <a:avLst/>
          </a:prstGeom>
        </p:spPr>
      </p:pic>
    </p:spTree>
    <p:extLst>
      <p:ext uri="{BB962C8B-B14F-4D97-AF65-F5344CB8AC3E}">
        <p14:creationId xmlns:p14="http://schemas.microsoft.com/office/powerpoint/2010/main" val="1909353363"/>
      </p:ext>
    </p:extLst>
  </p:cSld>
  <p:clrMapOvr>
    <a:masterClrMapping/>
  </p:clrMapOvr>
  <p:transition>
    <p:zoom dir="in"/>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 name="Rectangle 20"/>
          <p:cNvSpPr>
            <a:spLocks noChangeArrowheads="1"/>
          </p:cNvSpPr>
          <p:nvPr/>
        </p:nvSpPr>
        <p:spPr bwMode="auto">
          <a:xfrm>
            <a:off x="660010" y="3526886"/>
            <a:ext cx="13128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b="1" dirty="0">
                <a:solidFill>
                  <a:srgbClr val="C00000"/>
                </a:solidFill>
                <a:ea typeface="楷体" panose="02010609060101010101" pitchFamily="49" charset="-122"/>
                <a:cs typeface="Times New Roman" panose="02020603050405020304" pitchFamily="18" charset="0"/>
              </a:rPr>
              <a:t>教材：</a:t>
            </a:r>
          </a:p>
        </p:txBody>
      </p:sp>
      <p:sp>
        <p:nvSpPr>
          <p:cNvPr id="2069" name="Rectangle 21"/>
          <p:cNvSpPr>
            <a:spLocks noChangeArrowheads="1"/>
          </p:cNvSpPr>
          <p:nvPr/>
        </p:nvSpPr>
        <p:spPr bwMode="auto">
          <a:xfrm>
            <a:off x="2180101" y="3526886"/>
            <a:ext cx="6405493"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chemeClr val="folHlink"/>
              </a:buClr>
              <a:buSzPct val="75000"/>
              <a:buFont typeface="Wingdings" panose="05000000000000000000" pitchFamily="2" charset="2"/>
              <a:buNone/>
            </a:pPr>
            <a:r>
              <a:rPr lang="zh-CN" altLang="en-US" b="1" dirty="0">
                <a:ea typeface="楷体" panose="02010609060101010101" pitchFamily="49" charset="-122"/>
                <a:cs typeface="Times New Roman" panose="02020603050405020304" pitchFamily="18" charset="0"/>
              </a:rPr>
              <a:t>胡海云等，</a:t>
            </a:r>
            <a:r>
              <a:rPr lang="en-US" altLang="zh-CN" b="1" dirty="0">
                <a:ea typeface="楷体" panose="02010609060101010101" pitchFamily="49" charset="-122"/>
                <a:cs typeface="Times New Roman" panose="02020603050405020304" pitchFamily="18" charset="0"/>
              </a:rPr>
              <a:t>《</a:t>
            </a:r>
            <a:r>
              <a:rPr lang="zh-CN" altLang="en-US" b="1" dirty="0">
                <a:ea typeface="楷体" panose="02010609060101010101" pitchFamily="49" charset="-122"/>
                <a:cs typeface="Times New Roman" panose="02020603050405020304" pitchFamily="18" charset="0"/>
              </a:rPr>
              <a:t>大学物理</a:t>
            </a:r>
            <a:r>
              <a:rPr lang="en-US" altLang="zh-CN" b="1" dirty="0">
                <a:ea typeface="楷体" panose="02010609060101010101" pitchFamily="49" charset="-122"/>
                <a:cs typeface="Times New Roman" panose="02020603050405020304" pitchFamily="18" charset="0"/>
              </a:rPr>
              <a:t>》</a:t>
            </a:r>
          </a:p>
          <a:p>
            <a:pPr eaLnBrk="1" hangingPunct="1">
              <a:spcBef>
                <a:spcPct val="50000"/>
              </a:spcBef>
              <a:buClr>
                <a:schemeClr val="folHlink"/>
              </a:buClr>
              <a:buSzPct val="75000"/>
              <a:buFont typeface="Wingdings" panose="05000000000000000000" pitchFamily="2" charset="2"/>
              <a:buNone/>
            </a:pPr>
            <a:r>
              <a:rPr lang="zh-CN" altLang="en-US" b="1" dirty="0">
                <a:ea typeface="楷体" panose="02010609060101010101" pitchFamily="49" charset="-122"/>
                <a:cs typeface="Times New Roman" panose="02020603050405020304" pitchFamily="18" charset="0"/>
              </a:rPr>
              <a:t>第三卷，第四卷</a:t>
            </a:r>
            <a:endParaRPr lang="zh-CN" altLang="en-US" dirty="0">
              <a:ea typeface="楷体" panose="02010609060101010101" pitchFamily="49" charset="-122"/>
              <a:cs typeface="Times New Roman" panose="02020603050405020304" pitchFamily="18" charset="0"/>
            </a:endParaRPr>
          </a:p>
          <a:p>
            <a:pPr eaLnBrk="1" hangingPunct="1">
              <a:spcBef>
                <a:spcPct val="50000"/>
              </a:spcBef>
              <a:buClr>
                <a:schemeClr val="folHlink"/>
              </a:buClr>
              <a:buSzPct val="75000"/>
              <a:buFont typeface="Wingdings" panose="05000000000000000000" pitchFamily="2" charset="2"/>
              <a:buNone/>
            </a:pPr>
            <a:r>
              <a:rPr lang="zh-CN" altLang="en-US" dirty="0">
                <a:ea typeface="楷体" panose="02010609060101010101" pitchFamily="49" charset="-122"/>
                <a:cs typeface="Times New Roman" panose="02020603050405020304" pitchFamily="18" charset="0"/>
              </a:rPr>
              <a:t>高等教育出版社，</a:t>
            </a:r>
            <a:r>
              <a:rPr lang="en-US" altLang="zh-CN" dirty="0">
                <a:ea typeface="楷体" panose="02010609060101010101" pitchFamily="49" charset="-122"/>
                <a:cs typeface="Times New Roman" panose="02020603050405020304" pitchFamily="18" charset="0"/>
              </a:rPr>
              <a:t>2017</a:t>
            </a:r>
          </a:p>
        </p:txBody>
      </p:sp>
      <p:sp>
        <p:nvSpPr>
          <p:cNvPr id="4" name="文本框 3"/>
          <p:cNvSpPr txBox="1"/>
          <p:nvPr/>
        </p:nvSpPr>
        <p:spPr>
          <a:xfrm>
            <a:off x="660010" y="1095637"/>
            <a:ext cx="8328714" cy="715581"/>
          </a:xfrm>
          <a:prstGeom prst="rect">
            <a:avLst/>
          </a:prstGeom>
          <a:noFill/>
        </p:spPr>
        <p:txBody>
          <a:bodyPr wrap="square" rtlCol="0">
            <a:spAutoFit/>
          </a:bodyPr>
          <a:lstStyle/>
          <a:p>
            <a:pPr>
              <a:lnSpc>
                <a:spcPct val="150000"/>
              </a:lnSpc>
            </a:pPr>
            <a:r>
              <a:rPr lang="zh-CN" altLang="en-US" sz="3200" b="1" dirty="0">
                <a:solidFill>
                  <a:srgbClr val="C00000"/>
                </a:solidFill>
                <a:latin typeface="楷体" panose="02010609060101010101" pitchFamily="49" charset="-122"/>
                <a:ea typeface="楷体" panose="02010609060101010101" pitchFamily="49" charset="-122"/>
              </a:rPr>
              <a:t>助教：</a:t>
            </a:r>
            <a:r>
              <a:rPr lang="zh-CN" altLang="en-US" sz="3200" b="1" dirty="0">
                <a:latin typeface="楷体" panose="02010609060101010101" pitchFamily="49" charset="-122"/>
                <a:ea typeface="楷体" panose="02010609060101010101" pitchFamily="49" charset="-122"/>
              </a:rPr>
              <a:t>待定</a:t>
            </a:r>
            <a:endParaRPr lang="en-US" altLang="zh-CN" sz="32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59644211"/>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68"/>
                                        </p:tgtEl>
                                        <p:attrNameLst>
                                          <p:attrName>style.visibility</p:attrName>
                                        </p:attrNameLst>
                                      </p:cBhvr>
                                      <p:to>
                                        <p:strVal val="visible"/>
                                      </p:to>
                                    </p:set>
                                    <p:animEffect transition="in" filter="dissolve">
                                      <p:cBhvr>
                                        <p:cTn id="7" dur="500"/>
                                        <p:tgtEl>
                                          <p:spTgt spid="206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69"/>
                                        </p:tgtEl>
                                        <p:attrNameLst>
                                          <p:attrName>style.visibility</p:attrName>
                                        </p:attrNameLst>
                                      </p:cBhvr>
                                      <p:to>
                                        <p:strVal val="visible"/>
                                      </p:to>
                                    </p:set>
                                    <p:animEffect transition="in" filter="dissolve">
                                      <p:cBhvr>
                                        <p:cTn id="10" dur="500"/>
                                        <p:tgtEl>
                                          <p:spTgt spid="2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 grpId="0"/>
      <p:bldP spid="206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6659" y="283393"/>
            <a:ext cx="8336829" cy="5693866"/>
          </a:xfrm>
          <a:prstGeom prst="rect">
            <a:avLst/>
          </a:prstGeom>
          <a:noFill/>
        </p:spPr>
        <p:txBody>
          <a:bodyPr wrap="square" rtlCol="0">
            <a:spAutoFit/>
          </a:bodyPr>
          <a:lstStyle/>
          <a:p>
            <a:r>
              <a:rPr lang="zh-CN" altLang="en-US" sz="2800" b="1" dirty="0">
                <a:solidFill>
                  <a:srgbClr val="C00000"/>
                </a:solidFill>
                <a:latin typeface="Times New Roman" panose="02020603050405020304" pitchFamily="18" charset="0"/>
                <a:ea typeface="KaiTi" panose="02010609060101010101" pitchFamily="49" charset="-122"/>
                <a:cs typeface="Times New Roman" panose="02020603050405020304" pitchFamily="18" charset="0"/>
              </a:rPr>
              <a:t>参考书：</a:t>
            </a:r>
            <a:endParaRPr lang="en-US" altLang="zh-CN" sz="2800" b="1" dirty="0">
              <a:solidFill>
                <a:srgbClr val="C00000"/>
              </a:solidFill>
              <a:latin typeface="Times New Roman" panose="02020603050405020304" pitchFamily="18" charset="0"/>
              <a:ea typeface="KaiTi" panose="02010609060101010101" pitchFamily="49" charset="-122"/>
              <a:cs typeface="Times New Roman" panose="02020603050405020304" pitchFamily="18" charset="0"/>
            </a:endParaRPr>
          </a:p>
          <a:p>
            <a:endParaRPr lang="en-US" altLang="zh-CN" sz="2800" b="1" dirty="0">
              <a:latin typeface="Times New Roman" panose="02020603050405020304" pitchFamily="18" charset="0"/>
              <a:ea typeface="KaiTi" panose="02010609060101010101" pitchFamily="49" charset="-122"/>
              <a:cs typeface="Times New Roman" panose="02020603050405020304" pitchFamily="18" charset="0"/>
            </a:endParaRPr>
          </a:p>
          <a:p>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[1] </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张三慧主编</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大学物理学</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第一、三、五册</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第</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2 </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版</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)[M]. </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北京：清华大学出版社，</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1999.</a:t>
            </a:r>
          </a:p>
          <a:p>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[2] </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程守诛，江之永编</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普通物理学</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上、下册</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)[M]. </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北京：高等教育出版社，</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2006.</a:t>
            </a:r>
          </a:p>
          <a:p>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[3] </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赵凯华，罗蔚茵</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新概念物理教程</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力学、量子物理</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)[M]. </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北京：高等教育出版社， </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1995.</a:t>
            </a:r>
          </a:p>
          <a:p>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[4] </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张三慧、李椿等译；</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D. Halliday</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R. Resnick</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J. Walker </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著</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物理学基础</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a:t>
            </a:r>
            <a:r>
              <a:rPr lang="en-US" altLang="zh-CN" sz="2800" b="1" dirty="0" err="1">
                <a:latin typeface="Times New Roman" panose="02020603050405020304" pitchFamily="18" charset="0"/>
                <a:ea typeface="KaiTi" panose="02010609060101010101" pitchFamily="49" charset="-122"/>
                <a:cs typeface="Times New Roman" panose="02020603050405020304" pitchFamily="18" charset="0"/>
              </a:rPr>
              <a:t>Fudamentals</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 of Physics)》(</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第</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6</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版</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)[M]. </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北京：机械工业出版社，</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2005.</a:t>
            </a:r>
          </a:p>
          <a:p>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[5] </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赵凯华，陈熙谋</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电磁学</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第三版</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)[M]. </a:t>
            </a:r>
            <a:r>
              <a:rPr lang="zh-CN" altLang="en-US" sz="2800" b="1" dirty="0">
                <a:latin typeface="Times New Roman" panose="02020603050405020304" pitchFamily="18" charset="0"/>
                <a:ea typeface="KaiTi" panose="02010609060101010101" pitchFamily="49" charset="-122"/>
                <a:cs typeface="Times New Roman" panose="02020603050405020304" pitchFamily="18" charset="0"/>
              </a:rPr>
              <a:t>北京：高等教育出版社，</a:t>
            </a:r>
            <a:r>
              <a:rPr lang="en-US" altLang="zh-CN" sz="2800" b="1" dirty="0">
                <a:latin typeface="Times New Roman" panose="02020603050405020304" pitchFamily="18" charset="0"/>
                <a:ea typeface="KaiTi" panose="02010609060101010101" pitchFamily="49" charset="-122"/>
                <a:cs typeface="Times New Roman" panose="02020603050405020304" pitchFamily="18" charset="0"/>
              </a:rPr>
              <a:t>2011.</a:t>
            </a:r>
            <a:endParaRPr lang="zh-CN" altLang="en-US" sz="2800" b="1" dirty="0">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56570656"/>
      </p:ext>
    </p:extLst>
  </p:cSld>
  <p:clrMapOvr>
    <a:masterClrMapping/>
  </p:clrMapOvr>
  <p:transition>
    <p:zoom dir="in"/>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353683" y="644543"/>
            <a:ext cx="8559498" cy="4524315"/>
          </a:xfrm>
          <a:prstGeom prst="rect">
            <a:avLst/>
          </a:prstGeom>
          <a:noFill/>
        </p:spPr>
        <p:txBody>
          <a:bodyPr wrap="square" rtlCol="0">
            <a:spAutoFit/>
          </a:bodyPr>
          <a:lstStyle/>
          <a:p>
            <a:r>
              <a:rPr lang="zh-CN" altLang="en-US" sz="3600" b="1" dirty="0">
                <a:latin typeface="Times New Roman" panose="02020603050405020304" pitchFamily="18" charset="0"/>
                <a:ea typeface="楷体" panose="02010609060101010101" pitchFamily="49" charset="-122"/>
                <a:cs typeface="Times New Roman" panose="02020603050405020304" pitchFamily="18" charset="0"/>
              </a:rPr>
              <a:t>课件及作业提交</a:t>
            </a:r>
            <a:endParaRPr lang="en-US" altLang="zh-CN" sz="3600" b="1"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3600" b="1"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3600" b="1" dirty="0">
                <a:latin typeface="Times New Roman" panose="02020603050405020304" pitchFamily="18" charset="0"/>
                <a:ea typeface="楷体" panose="02010609060101010101" pitchFamily="49" charset="-122"/>
                <a:cs typeface="Times New Roman" panose="02020603050405020304" pitchFamily="18" charset="0"/>
              </a:rPr>
              <a:t>为了便于大家下载课件以及提交作业，使用乐学以及</a:t>
            </a:r>
            <a:r>
              <a:rPr lang="en-US" altLang="zh-CN" sz="3600" b="1" dirty="0" err="1">
                <a:latin typeface="Times New Roman" panose="02020603050405020304" pitchFamily="18" charset="0"/>
                <a:ea typeface="楷体" panose="02010609060101010101" pitchFamily="49" charset="-122"/>
                <a:cs typeface="Times New Roman" panose="02020603050405020304" pitchFamily="18" charset="0"/>
              </a:rPr>
              <a:t>i</a:t>
            </a:r>
            <a:r>
              <a:rPr lang="zh-CN" altLang="en-US" sz="3600" b="1" dirty="0">
                <a:latin typeface="Times New Roman" panose="02020603050405020304" pitchFamily="18" charset="0"/>
                <a:ea typeface="楷体" panose="02010609060101010101" pitchFamily="49" charset="-122"/>
                <a:cs typeface="Times New Roman" panose="02020603050405020304" pitchFamily="18" charset="0"/>
              </a:rPr>
              <a:t>北理的云课堂。</a:t>
            </a:r>
            <a:endParaRPr lang="en-US" altLang="zh-CN" sz="3600" b="1"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3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3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作业通过乐学提交，助教在乐学上批改。</a:t>
            </a:r>
            <a:endParaRPr lang="en-US" altLang="zh-CN" sz="3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3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3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乐学课程名：</a:t>
            </a:r>
            <a:r>
              <a:rPr lang="zh-CN" altLang="en-US" sz="36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大学物理</a:t>
            </a:r>
            <a:r>
              <a:rPr lang="en-US" altLang="zh-CN" sz="36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AⅡ-2024-</a:t>
            </a:r>
            <a:r>
              <a:rPr lang="zh-CN" altLang="en-US" sz="3600" b="1" dirty="0">
                <a:solidFill>
                  <a:srgbClr val="7030A0"/>
                </a:solidFill>
                <a:latin typeface="Times New Roman" panose="02020603050405020304" pitchFamily="18" charset="0"/>
                <a:ea typeface="楷体" panose="02010609060101010101" pitchFamily="49" charset="-122"/>
                <a:cs typeface="Times New Roman" panose="02020603050405020304" pitchFamily="18" charset="0"/>
              </a:rPr>
              <a:t>乔佳斌</a:t>
            </a:r>
          </a:p>
        </p:txBody>
      </p:sp>
    </p:spTree>
    <p:extLst>
      <p:ext uri="{BB962C8B-B14F-4D97-AF65-F5344CB8AC3E}">
        <p14:creationId xmlns:p14="http://schemas.microsoft.com/office/powerpoint/2010/main" val="1128347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5906" y="156724"/>
            <a:ext cx="8690669" cy="1376339"/>
          </a:xfrm>
          <a:prstGeom prst="rect">
            <a:avLst/>
          </a:prstGeom>
        </p:spPr>
        <p:txBody>
          <a:bodyPr wrap="square">
            <a:spAutoFit/>
          </a:bodyPr>
          <a:lstStyle/>
          <a:p>
            <a:pPr>
              <a:lnSpc>
                <a:spcPct val="150000"/>
              </a:lnSpc>
            </a:pPr>
            <a:r>
              <a:rPr lang="zh-CN" altLang="en-US" sz="3200" b="1" dirty="0">
                <a:solidFill>
                  <a:srgbClr val="C00000"/>
                </a:solidFill>
                <a:latin typeface="楷体" panose="02010609060101010101" pitchFamily="49" charset="-122"/>
                <a:ea typeface="楷体" panose="02010609060101010101" pitchFamily="49" charset="-122"/>
              </a:rPr>
              <a:t>将要学什么？</a:t>
            </a:r>
            <a:endParaRPr lang="en-US" altLang="zh-CN" sz="3200" b="1" dirty="0">
              <a:solidFill>
                <a:srgbClr val="C00000"/>
              </a:solidFill>
              <a:latin typeface="楷体" panose="02010609060101010101" pitchFamily="49" charset="-122"/>
              <a:ea typeface="楷体" panose="02010609060101010101" pitchFamily="49" charset="-122"/>
            </a:endParaRPr>
          </a:p>
          <a:p>
            <a:pPr>
              <a:lnSpc>
                <a:spcPct val="150000"/>
              </a:lnSpc>
            </a:pPr>
            <a:r>
              <a:rPr lang="en-US" altLang="zh-CN" sz="2800" dirty="0">
                <a:latin typeface="楷体" panose="02010609060101010101" pitchFamily="49" charset="-122"/>
                <a:ea typeface="楷体" panose="02010609060101010101" pitchFamily="49" charset="-122"/>
              </a:rPr>
              <a:t>1. </a:t>
            </a:r>
            <a:r>
              <a:rPr lang="zh-CN" altLang="en-US" sz="2800" b="1" dirty="0">
                <a:latin typeface="楷体" panose="02010609060101010101" pitchFamily="49" charset="-122"/>
                <a:ea typeface="楷体" panose="02010609060101010101" pitchFamily="49" charset="-122"/>
              </a:rPr>
              <a:t>电磁学：研究电荷的电磁相互作用，电磁场的规律</a:t>
            </a:r>
            <a:endParaRPr lang="en-US" altLang="zh-CN" sz="2800" b="1" dirty="0">
              <a:latin typeface="楷体" panose="02010609060101010101" pitchFamily="49" charset="-122"/>
              <a:ea typeface="楷体" panose="02010609060101010101" pitchFamily="49" charset="-122"/>
            </a:endParaRPr>
          </a:p>
        </p:txBody>
      </p:sp>
      <p:sp>
        <p:nvSpPr>
          <p:cNvPr id="3" name="矩形 2"/>
          <p:cNvSpPr/>
          <p:nvPr/>
        </p:nvSpPr>
        <p:spPr>
          <a:xfrm>
            <a:off x="362170" y="3293637"/>
            <a:ext cx="8658139" cy="637675"/>
          </a:xfrm>
          <a:prstGeom prst="rect">
            <a:avLst/>
          </a:prstGeom>
        </p:spPr>
        <p:txBody>
          <a:bodyPr wrap="none">
            <a:spAutoFit/>
          </a:bodyPr>
          <a:lstStyle/>
          <a:p>
            <a:pPr>
              <a:lnSpc>
                <a:spcPct val="150000"/>
              </a:lnSpc>
            </a:pPr>
            <a:r>
              <a:rPr lang="en-US" altLang="zh-CN" sz="2800" dirty="0">
                <a:latin typeface="楷体" panose="02010609060101010101" pitchFamily="49" charset="-122"/>
                <a:ea typeface="楷体" panose="02010609060101010101" pitchFamily="49" charset="-122"/>
              </a:rPr>
              <a:t>2. </a:t>
            </a:r>
            <a:r>
              <a:rPr lang="zh-CN" altLang="en-US" sz="2800" b="1" dirty="0">
                <a:latin typeface="楷体" panose="02010609060101010101" pitchFamily="49" charset="-122"/>
                <a:ea typeface="楷体" panose="02010609060101010101" pitchFamily="49" charset="-122"/>
              </a:rPr>
              <a:t>近代物理：相对论，量子力学，固体物理，核物理</a:t>
            </a:r>
            <a:endParaRPr lang="en-US" altLang="zh-CN" sz="2800" b="1" dirty="0">
              <a:latin typeface="楷体" panose="02010609060101010101" pitchFamily="49" charset="-122"/>
              <a:ea typeface="楷体" panose="02010609060101010101" pitchFamily="49" charset="-122"/>
            </a:endParaRPr>
          </a:p>
        </p:txBody>
      </p:sp>
      <p:pic>
        <p:nvPicPr>
          <p:cNvPr id="4" name="Picture 2" descr="Image result for electric fiel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060" y="1917488"/>
            <a:ext cx="2145773" cy="12077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x1.cdn.caijing.com.cn/2014-07-06/11431835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383" y="1917489"/>
            <a:ext cx="2248468" cy="12515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relativit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489" y="4524516"/>
            <a:ext cx="2295438" cy="12911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quantum corra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33828" y="4521225"/>
            <a:ext cx="1882716" cy="15061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point contact transisto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7335" y="4336691"/>
            <a:ext cx="1816858" cy="18168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Image result for ä¼¦ç´"/>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34984" y="4521225"/>
            <a:ext cx="2285325" cy="15235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chinaequip.gov.cn/2011-12/04/131286996_41n.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29668" y="1862277"/>
            <a:ext cx="1958984" cy="1306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Image result for maxwell equation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1898" y="1814671"/>
            <a:ext cx="1374445" cy="135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252220"/>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dissolve">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ssolve">
                                      <p:cBhvr>
                                        <p:cTn id="24" dur="500"/>
                                        <p:tgtEl>
                                          <p:spTgt spid="3"/>
                                        </p:tgtEl>
                                      </p:cBhvr>
                                    </p:animEffect>
                                  </p:childTnLst>
                                </p:cTn>
                              </p:par>
                              <p:par>
                                <p:cTn id="25" presetID="9"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par>
                                <p:cTn id="28" presetID="9"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par>
                                <p:cTn id="31" presetID="9"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par>
                                <p:cTn id="34" presetID="9"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dissolv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4983" y="487528"/>
            <a:ext cx="8093191" cy="5324535"/>
          </a:xfrm>
          <a:prstGeom prst="rect">
            <a:avLst/>
          </a:prstGeom>
          <a:noFill/>
        </p:spPr>
        <p:txBody>
          <a:bodyPr wrap="square" rtlCol="0">
            <a:spAutoFit/>
          </a:bodyPr>
          <a:lstStyle/>
          <a:p>
            <a:pPr>
              <a:spcAft>
                <a:spcPts val="1200"/>
              </a:spcAft>
            </a:pPr>
            <a:r>
              <a:rPr lang="zh-CN" altLang="en-US" sz="3600" b="1" dirty="0">
                <a:solidFill>
                  <a:srgbClr val="C00000"/>
                </a:solidFill>
                <a:latin typeface="Times New Roman" panose="02020603050405020304" pitchFamily="18" charset="0"/>
                <a:ea typeface="KaiTi" panose="02010609060101010101" pitchFamily="49" charset="-122"/>
                <a:cs typeface="Times New Roman" panose="02020603050405020304" pitchFamily="18" charset="0"/>
              </a:rPr>
              <a:t>电磁学（</a:t>
            </a:r>
            <a:r>
              <a:rPr lang="en-US" altLang="zh-CN" sz="3600" b="1" dirty="0">
                <a:solidFill>
                  <a:srgbClr val="C00000"/>
                </a:solidFill>
                <a:latin typeface="Times New Roman" panose="02020603050405020304" pitchFamily="18" charset="0"/>
                <a:ea typeface="KaiTi" panose="02010609060101010101" pitchFamily="49" charset="-122"/>
                <a:cs typeface="Times New Roman" panose="02020603050405020304" pitchFamily="18" charset="0"/>
              </a:rPr>
              <a:t>40</a:t>
            </a:r>
            <a:r>
              <a:rPr lang="zh-CN" altLang="en-US" sz="3600" b="1" dirty="0">
                <a:solidFill>
                  <a:srgbClr val="C00000"/>
                </a:solidFill>
                <a:latin typeface="Times New Roman" panose="02020603050405020304" pitchFamily="18" charset="0"/>
                <a:ea typeface="KaiTi" panose="02010609060101010101" pitchFamily="49" charset="-122"/>
                <a:cs typeface="Times New Roman" panose="02020603050405020304" pitchFamily="18" charset="0"/>
              </a:rPr>
              <a:t>学时）</a:t>
            </a:r>
            <a:endParaRPr lang="en-US" altLang="zh-CN" sz="3600" b="1" dirty="0">
              <a:solidFill>
                <a:srgbClr val="C00000"/>
              </a:solidFill>
              <a:latin typeface="Times New Roman" panose="02020603050405020304" pitchFamily="18" charset="0"/>
              <a:ea typeface="KaiTi" panose="02010609060101010101" pitchFamily="49" charset="-122"/>
              <a:cs typeface="Times New Roman" panose="02020603050405020304" pitchFamily="18" charset="0"/>
            </a:endParaRPr>
          </a:p>
          <a:p>
            <a:pPr marL="257175" indent="-257175">
              <a:buAutoNum type="arabicPeriod"/>
            </a:pPr>
            <a:r>
              <a:rPr lang="zh-CN" altLang="en-US" sz="2800" dirty="0">
                <a:latin typeface="Times New Roman" panose="02020603050405020304" pitchFamily="18" charset="0"/>
                <a:ea typeface="KaiTi" panose="02010609060101010101" pitchFamily="49" charset="-122"/>
                <a:cs typeface="Times New Roman" panose="02020603050405020304" pitchFamily="18" charset="0"/>
              </a:rPr>
              <a:t>静电场 （</a:t>
            </a:r>
            <a:r>
              <a:rPr lang="en-US" altLang="zh-CN" sz="2800" dirty="0">
                <a:latin typeface="Times New Roman" panose="02020603050405020304" pitchFamily="18" charset="0"/>
                <a:ea typeface="KaiTi" panose="02010609060101010101" pitchFamily="49" charset="-122"/>
                <a:cs typeface="Times New Roman" panose="02020603050405020304" pitchFamily="18" charset="0"/>
              </a:rPr>
              <a:t>11</a:t>
            </a:r>
            <a:r>
              <a:rPr lang="zh-CN" altLang="en-US" sz="2800" dirty="0">
                <a:latin typeface="Times New Roman" panose="02020603050405020304" pitchFamily="18" charset="0"/>
                <a:ea typeface="KaiTi" panose="02010609060101010101" pitchFamily="49" charset="-122"/>
                <a:cs typeface="Times New Roman" panose="02020603050405020304" pitchFamily="18" charset="0"/>
              </a:rPr>
              <a:t>学时）</a:t>
            </a:r>
            <a:endParaRPr lang="en-US" altLang="zh-CN" sz="2800" dirty="0">
              <a:latin typeface="Times New Roman" panose="02020603050405020304" pitchFamily="18" charset="0"/>
              <a:ea typeface="KaiTi" panose="02010609060101010101" pitchFamily="49" charset="-122"/>
              <a:cs typeface="Times New Roman" panose="02020603050405020304" pitchFamily="18" charset="0"/>
            </a:endParaRPr>
          </a:p>
          <a:p>
            <a:pPr marL="257175" indent="-257175">
              <a:buAutoNum type="arabicPeriod"/>
            </a:pPr>
            <a:r>
              <a:rPr lang="zh-CN" altLang="en-US" sz="2800" dirty="0">
                <a:latin typeface="Times New Roman" panose="02020603050405020304" pitchFamily="18" charset="0"/>
                <a:ea typeface="KaiTi" panose="02010609060101010101" pitchFamily="49" charset="-122"/>
                <a:cs typeface="Times New Roman" panose="02020603050405020304" pitchFamily="18" charset="0"/>
              </a:rPr>
              <a:t>静电场中的导体和电介质 （</a:t>
            </a:r>
            <a:r>
              <a:rPr lang="en-US" altLang="zh-CN" sz="2800" dirty="0">
                <a:latin typeface="Times New Roman" panose="02020603050405020304" pitchFamily="18" charset="0"/>
                <a:ea typeface="KaiTi" panose="02010609060101010101" pitchFamily="49" charset="-122"/>
                <a:cs typeface="Times New Roman" panose="02020603050405020304" pitchFamily="18" charset="0"/>
              </a:rPr>
              <a:t>9</a:t>
            </a:r>
            <a:r>
              <a:rPr lang="zh-CN" altLang="en-US" sz="2800" dirty="0">
                <a:latin typeface="Times New Roman" panose="02020603050405020304" pitchFamily="18" charset="0"/>
                <a:ea typeface="KaiTi" panose="02010609060101010101" pitchFamily="49" charset="-122"/>
                <a:cs typeface="Times New Roman" panose="02020603050405020304" pitchFamily="18" charset="0"/>
              </a:rPr>
              <a:t>学时）</a:t>
            </a:r>
            <a:endParaRPr lang="en-US" altLang="zh-CN" sz="2800" dirty="0">
              <a:latin typeface="Times New Roman" panose="02020603050405020304" pitchFamily="18" charset="0"/>
              <a:ea typeface="KaiTi" panose="02010609060101010101" pitchFamily="49" charset="-122"/>
              <a:cs typeface="Times New Roman" panose="02020603050405020304" pitchFamily="18" charset="0"/>
            </a:endParaRPr>
          </a:p>
          <a:p>
            <a:pPr marL="257175" indent="-257175">
              <a:buAutoNum type="arabicPeriod"/>
            </a:pPr>
            <a:r>
              <a:rPr lang="zh-CN" altLang="en-US" sz="2800" dirty="0">
                <a:latin typeface="Times New Roman" panose="02020603050405020304" pitchFamily="18" charset="0"/>
                <a:ea typeface="KaiTi" panose="02010609060101010101" pitchFamily="49" charset="-122"/>
                <a:cs typeface="Times New Roman" panose="02020603050405020304" pitchFamily="18" charset="0"/>
              </a:rPr>
              <a:t>恒定磁场 （</a:t>
            </a:r>
            <a:r>
              <a:rPr lang="en-US" altLang="zh-CN" sz="2800" dirty="0">
                <a:latin typeface="Times New Roman" panose="02020603050405020304" pitchFamily="18" charset="0"/>
                <a:ea typeface="KaiTi" panose="02010609060101010101" pitchFamily="49" charset="-122"/>
                <a:cs typeface="Times New Roman" panose="02020603050405020304" pitchFamily="18" charset="0"/>
              </a:rPr>
              <a:t>11</a:t>
            </a:r>
            <a:r>
              <a:rPr lang="zh-CN" altLang="en-US" sz="2800" dirty="0">
                <a:latin typeface="Times New Roman" panose="02020603050405020304" pitchFamily="18" charset="0"/>
                <a:ea typeface="KaiTi" panose="02010609060101010101" pitchFamily="49" charset="-122"/>
                <a:cs typeface="Times New Roman" panose="02020603050405020304" pitchFamily="18" charset="0"/>
              </a:rPr>
              <a:t>学时）</a:t>
            </a:r>
            <a:endParaRPr lang="en-US" altLang="zh-CN" sz="2800" dirty="0">
              <a:latin typeface="Times New Roman" panose="02020603050405020304" pitchFamily="18" charset="0"/>
              <a:ea typeface="KaiTi" panose="02010609060101010101" pitchFamily="49" charset="-122"/>
              <a:cs typeface="Times New Roman" panose="02020603050405020304" pitchFamily="18" charset="0"/>
            </a:endParaRPr>
          </a:p>
          <a:p>
            <a:pPr marL="257175" indent="-257175">
              <a:buAutoNum type="arabicPeriod"/>
            </a:pPr>
            <a:r>
              <a:rPr lang="zh-CN" altLang="en-US" sz="2800" dirty="0">
                <a:latin typeface="Times New Roman" panose="02020603050405020304" pitchFamily="18" charset="0"/>
                <a:ea typeface="KaiTi" panose="02010609060101010101" pitchFamily="49" charset="-122"/>
                <a:cs typeface="Times New Roman" panose="02020603050405020304" pitchFamily="18" charset="0"/>
              </a:rPr>
              <a:t>电磁感应和感生电动势 （</a:t>
            </a:r>
            <a:r>
              <a:rPr lang="en-US" altLang="zh-CN" sz="2800" dirty="0">
                <a:latin typeface="Times New Roman" panose="02020603050405020304" pitchFamily="18" charset="0"/>
                <a:ea typeface="KaiTi" panose="02010609060101010101" pitchFamily="49" charset="-122"/>
                <a:cs typeface="Times New Roman" panose="02020603050405020304" pitchFamily="18" charset="0"/>
              </a:rPr>
              <a:t>9</a:t>
            </a:r>
            <a:r>
              <a:rPr lang="zh-CN" altLang="en-US" sz="2800" dirty="0">
                <a:latin typeface="Times New Roman" panose="02020603050405020304" pitchFamily="18" charset="0"/>
                <a:ea typeface="KaiTi" panose="02010609060101010101" pitchFamily="49" charset="-122"/>
                <a:cs typeface="Times New Roman" panose="02020603050405020304" pitchFamily="18" charset="0"/>
              </a:rPr>
              <a:t>学时）</a:t>
            </a:r>
            <a:endParaRPr lang="en-US" altLang="zh-CN" sz="2800" dirty="0">
              <a:latin typeface="Times New Roman" panose="02020603050405020304" pitchFamily="18" charset="0"/>
              <a:ea typeface="KaiTi" panose="02010609060101010101" pitchFamily="49" charset="-122"/>
              <a:cs typeface="Times New Roman" panose="02020603050405020304" pitchFamily="18" charset="0"/>
            </a:endParaRPr>
          </a:p>
          <a:p>
            <a:endParaRPr lang="en-US" altLang="zh-CN" sz="2400" dirty="0">
              <a:latin typeface="Times New Roman" panose="02020603050405020304" pitchFamily="18" charset="0"/>
              <a:ea typeface="KaiTi" panose="02010609060101010101" pitchFamily="49" charset="-122"/>
              <a:cs typeface="Times New Roman" panose="02020603050405020304" pitchFamily="18" charset="0"/>
            </a:endParaRPr>
          </a:p>
          <a:p>
            <a:pPr>
              <a:spcAft>
                <a:spcPts val="1200"/>
              </a:spcAft>
            </a:pPr>
            <a:r>
              <a:rPr lang="zh-CN" altLang="en-US" sz="3600" b="1" dirty="0">
                <a:solidFill>
                  <a:srgbClr val="C00000"/>
                </a:solidFill>
                <a:latin typeface="Times New Roman" panose="02020603050405020304" pitchFamily="18" charset="0"/>
                <a:ea typeface="KaiTi" panose="02010609060101010101" pitchFamily="49" charset="-122"/>
                <a:cs typeface="Times New Roman" panose="02020603050405020304" pitchFamily="18" charset="0"/>
              </a:rPr>
              <a:t>近代物理（</a:t>
            </a:r>
            <a:r>
              <a:rPr lang="en-US" altLang="zh-CN" sz="3600" b="1" dirty="0">
                <a:solidFill>
                  <a:srgbClr val="C00000"/>
                </a:solidFill>
                <a:latin typeface="Times New Roman" panose="02020603050405020304" pitchFamily="18" charset="0"/>
                <a:ea typeface="KaiTi" panose="02010609060101010101" pitchFamily="49" charset="-122"/>
                <a:cs typeface="Times New Roman" panose="02020603050405020304" pitchFamily="18" charset="0"/>
              </a:rPr>
              <a:t>24</a:t>
            </a:r>
            <a:r>
              <a:rPr lang="zh-CN" altLang="en-US" sz="3600" b="1" dirty="0">
                <a:solidFill>
                  <a:srgbClr val="C00000"/>
                </a:solidFill>
                <a:latin typeface="Times New Roman" panose="02020603050405020304" pitchFamily="18" charset="0"/>
                <a:ea typeface="KaiTi" panose="02010609060101010101" pitchFamily="49" charset="-122"/>
                <a:cs typeface="Times New Roman" panose="02020603050405020304" pitchFamily="18" charset="0"/>
              </a:rPr>
              <a:t>学时）</a:t>
            </a:r>
            <a:endParaRPr lang="en-US" altLang="zh-CN" sz="3600" b="1" dirty="0">
              <a:solidFill>
                <a:srgbClr val="C00000"/>
              </a:solidFill>
              <a:latin typeface="Times New Roman" panose="02020603050405020304" pitchFamily="18" charset="0"/>
              <a:ea typeface="KaiTi" panose="02010609060101010101" pitchFamily="49" charset="-122"/>
              <a:cs typeface="Times New Roman" panose="02020603050405020304" pitchFamily="18" charset="0"/>
            </a:endParaRPr>
          </a:p>
          <a:p>
            <a:pPr marL="257175" indent="-257175">
              <a:buAutoNum type="arabicPeriod"/>
            </a:pPr>
            <a:r>
              <a:rPr lang="zh-CN" altLang="en-US" sz="2800" dirty="0">
                <a:latin typeface="Times New Roman" panose="02020603050405020304" pitchFamily="18" charset="0"/>
                <a:ea typeface="KaiTi" panose="02010609060101010101" pitchFamily="49" charset="-122"/>
                <a:cs typeface="Times New Roman" panose="02020603050405020304" pitchFamily="18" charset="0"/>
              </a:rPr>
              <a:t>狭义相对论力学基础 （</a:t>
            </a:r>
            <a:r>
              <a:rPr lang="en-US" altLang="zh-CN" sz="2800" dirty="0">
                <a:latin typeface="Times New Roman" panose="02020603050405020304" pitchFamily="18" charset="0"/>
                <a:ea typeface="KaiTi" panose="02010609060101010101" pitchFamily="49" charset="-122"/>
                <a:cs typeface="Times New Roman" panose="02020603050405020304" pitchFamily="18" charset="0"/>
              </a:rPr>
              <a:t>8</a:t>
            </a:r>
            <a:r>
              <a:rPr lang="zh-CN" altLang="en-US" sz="2800" dirty="0">
                <a:latin typeface="Times New Roman" panose="02020603050405020304" pitchFamily="18" charset="0"/>
                <a:ea typeface="KaiTi" panose="02010609060101010101" pitchFamily="49" charset="-122"/>
                <a:cs typeface="Times New Roman" panose="02020603050405020304" pitchFamily="18" charset="0"/>
              </a:rPr>
              <a:t>学时）</a:t>
            </a:r>
            <a:endParaRPr lang="en-US" altLang="zh-CN" sz="2800" dirty="0">
              <a:latin typeface="Times New Roman" panose="02020603050405020304" pitchFamily="18" charset="0"/>
              <a:ea typeface="KaiTi" panose="02010609060101010101" pitchFamily="49" charset="-122"/>
              <a:cs typeface="Times New Roman" panose="02020603050405020304" pitchFamily="18" charset="0"/>
            </a:endParaRPr>
          </a:p>
          <a:p>
            <a:pPr marL="257175" indent="-257175">
              <a:buAutoNum type="arabicPeriod"/>
            </a:pPr>
            <a:r>
              <a:rPr lang="zh-CN" altLang="en-US" sz="2800" dirty="0">
                <a:latin typeface="Times New Roman" panose="02020603050405020304" pitchFamily="18" charset="0"/>
                <a:ea typeface="KaiTi" panose="02010609060101010101" pitchFamily="49" charset="-122"/>
                <a:cs typeface="Times New Roman" panose="02020603050405020304" pitchFamily="18" charset="0"/>
              </a:rPr>
              <a:t>微观粒子的波粒二象性 （</a:t>
            </a:r>
            <a:r>
              <a:rPr lang="en-US" altLang="zh-CN" sz="2800" dirty="0">
                <a:latin typeface="Times New Roman" panose="02020603050405020304" pitchFamily="18" charset="0"/>
                <a:ea typeface="KaiTi" panose="02010609060101010101" pitchFamily="49" charset="-122"/>
                <a:cs typeface="Times New Roman" panose="02020603050405020304" pitchFamily="18" charset="0"/>
              </a:rPr>
              <a:t>6</a:t>
            </a:r>
            <a:r>
              <a:rPr lang="zh-CN" altLang="en-US" sz="2800" dirty="0">
                <a:latin typeface="Times New Roman" panose="02020603050405020304" pitchFamily="18" charset="0"/>
                <a:ea typeface="KaiTi" panose="02010609060101010101" pitchFamily="49" charset="-122"/>
                <a:cs typeface="Times New Roman" panose="02020603050405020304" pitchFamily="18" charset="0"/>
              </a:rPr>
              <a:t>学时）</a:t>
            </a:r>
            <a:endParaRPr lang="en-US" altLang="zh-CN" sz="2800" dirty="0">
              <a:latin typeface="Times New Roman" panose="02020603050405020304" pitchFamily="18" charset="0"/>
              <a:ea typeface="KaiTi" panose="02010609060101010101" pitchFamily="49" charset="-122"/>
              <a:cs typeface="Times New Roman" panose="02020603050405020304" pitchFamily="18" charset="0"/>
            </a:endParaRPr>
          </a:p>
          <a:p>
            <a:pPr marL="257175" indent="-257175">
              <a:buAutoNum type="arabicPeriod"/>
            </a:pPr>
            <a:r>
              <a:rPr lang="zh-CN" altLang="en-US" sz="2800" dirty="0">
                <a:latin typeface="Times New Roman" panose="02020603050405020304" pitchFamily="18" charset="0"/>
                <a:ea typeface="KaiTi" panose="02010609060101010101" pitchFamily="49" charset="-122"/>
                <a:cs typeface="Times New Roman" panose="02020603050405020304" pitchFamily="18" charset="0"/>
              </a:rPr>
              <a:t>薛定谔方程及其应用 （</a:t>
            </a:r>
            <a:r>
              <a:rPr lang="en-US" altLang="zh-CN" sz="2800" dirty="0">
                <a:latin typeface="Times New Roman" panose="02020603050405020304" pitchFamily="18" charset="0"/>
                <a:ea typeface="KaiTi" panose="02010609060101010101" pitchFamily="49" charset="-122"/>
                <a:cs typeface="Times New Roman" panose="02020603050405020304" pitchFamily="18" charset="0"/>
              </a:rPr>
              <a:t>7</a:t>
            </a:r>
            <a:r>
              <a:rPr lang="zh-CN" altLang="en-US" sz="2800" dirty="0">
                <a:latin typeface="Times New Roman" panose="02020603050405020304" pitchFamily="18" charset="0"/>
                <a:ea typeface="KaiTi" panose="02010609060101010101" pitchFamily="49" charset="-122"/>
                <a:cs typeface="Times New Roman" panose="02020603050405020304" pitchFamily="18" charset="0"/>
              </a:rPr>
              <a:t>学时）</a:t>
            </a:r>
            <a:endParaRPr lang="en-US" altLang="zh-CN" sz="2800" dirty="0">
              <a:latin typeface="Times New Roman" panose="02020603050405020304" pitchFamily="18" charset="0"/>
              <a:ea typeface="KaiTi" panose="02010609060101010101" pitchFamily="49" charset="-122"/>
              <a:cs typeface="Times New Roman" panose="02020603050405020304" pitchFamily="18" charset="0"/>
            </a:endParaRPr>
          </a:p>
          <a:p>
            <a:pPr marL="257175" indent="-257175">
              <a:buAutoNum type="arabicPeriod"/>
            </a:pPr>
            <a:r>
              <a:rPr lang="zh-CN" altLang="en-US" sz="2800" dirty="0">
                <a:latin typeface="Times New Roman" panose="02020603050405020304" pitchFamily="18" charset="0"/>
                <a:ea typeface="KaiTi" panose="02010609060101010101" pitchFamily="49" charset="-122"/>
                <a:cs typeface="Times New Roman" panose="02020603050405020304" pitchFamily="18" charset="0"/>
              </a:rPr>
              <a:t>固体中的电子 （</a:t>
            </a:r>
            <a:r>
              <a:rPr lang="en-US" altLang="zh-CN" sz="2800" dirty="0">
                <a:latin typeface="Times New Roman" panose="02020603050405020304" pitchFamily="18" charset="0"/>
                <a:ea typeface="KaiTi" panose="02010609060101010101" pitchFamily="49" charset="-122"/>
                <a:cs typeface="Times New Roman" panose="02020603050405020304" pitchFamily="18" charset="0"/>
              </a:rPr>
              <a:t>3</a:t>
            </a:r>
            <a:r>
              <a:rPr lang="zh-CN" altLang="en-US" sz="2800" dirty="0">
                <a:latin typeface="Times New Roman" panose="02020603050405020304" pitchFamily="18" charset="0"/>
                <a:ea typeface="KaiTi" panose="02010609060101010101" pitchFamily="49" charset="-122"/>
                <a:cs typeface="Times New Roman" panose="02020603050405020304" pitchFamily="18" charset="0"/>
              </a:rPr>
              <a:t>学时）</a:t>
            </a:r>
            <a:endParaRPr lang="en-US" altLang="zh-CN" sz="2800" dirty="0">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50026454"/>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dissolv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dissolv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dissolve">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dissolv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dissolve">
                                      <p:cBhvr>
                                        <p:cTn id="37" dur="500"/>
                                        <p:tgtEl>
                                          <p:spTgt spid="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dissolve">
                                      <p:cBhvr>
                                        <p:cTn id="42" dur="500"/>
                                        <p:tgtEl>
                                          <p:spTgt spid="2">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dissolve">
                                      <p:cBhvr>
                                        <p:cTn id="4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EAFD13D-F80D-1D3E-8527-642B648D2D62}"/>
              </a:ext>
            </a:extLst>
          </p:cNvPr>
          <p:cNvSpPr/>
          <p:nvPr/>
        </p:nvSpPr>
        <p:spPr bwMode="auto">
          <a:xfrm>
            <a:off x="0" y="0"/>
            <a:ext cx="9144000" cy="6858000"/>
          </a:xfrm>
          <a:prstGeom prst="rect">
            <a:avLst/>
          </a:prstGeom>
          <a:blipFill dpi="0" rotWithShape="1">
            <a:blip r:embed="rId3">
              <a:alphaModFix amt="44000"/>
            </a:blip>
            <a:srcRect/>
            <a:stretch>
              <a:fillRect/>
            </a:stretch>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ndParaRPr>
          </a:p>
        </p:txBody>
      </p:sp>
      <p:sp>
        <p:nvSpPr>
          <p:cNvPr id="3075" name="WordArt 3"/>
          <p:cNvSpPr>
            <a:spLocks noChangeArrowheads="1" noChangeShapeType="1"/>
          </p:cNvSpPr>
          <p:nvPr/>
        </p:nvSpPr>
        <p:spPr bwMode="auto">
          <a:xfrm>
            <a:off x="323528" y="476672"/>
            <a:ext cx="5029200" cy="914400"/>
          </a:xfrm>
          <a:prstGeom prst="rect">
            <a:avLst/>
          </a:prstGeom>
        </p:spPr>
        <p:txBody>
          <a:bodyPr wrap="none" fromWordArt="1">
            <a:prstTxWarp prst="textPlain">
              <a:avLst>
                <a:gd name="adj" fmla="val 50000"/>
              </a:avLst>
            </a:prstTxWarp>
          </a:bodyPr>
          <a:lstStyle/>
          <a:p>
            <a:pPr algn="ctr"/>
            <a:r>
              <a:rPr lang="zh-CN" altLang="en-US" sz="3600" kern="10" dirty="0">
                <a:ln w="25400">
                  <a:noFill/>
                  <a:round/>
                  <a:headEnd/>
                  <a:tailEnd/>
                </a:ln>
                <a:solidFill>
                  <a:srgbClr val="002060"/>
                </a:solidFill>
                <a:effectLst>
                  <a:outerShdw dist="45791" dir="2021404" algn="ctr" rotWithShape="0">
                    <a:srgbClr val="9999FF"/>
                  </a:outerShdw>
                </a:effectLst>
                <a:latin typeface="+mn-ea"/>
                <a:cs typeface="+mn-ea"/>
              </a:rPr>
              <a:t>大学物理</a:t>
            </a:r>
            <a:r>
              <a:rPr lang="en-US" altLang="zh-CN" sz="3600" kern="10" dirty="0">
                <a:ln w="25400">
                  <a:noFill/>
                  <a:round/>
                  <a:headEnd/>
                  <a:tailEnd/>
                </a:ln>
                <a:solidFill>
                  <a:srgbClr val="002060"/>
                </a:solidFill>
                <a:effectLst>
                  <a:outerShdw dist="45791" dir="2021404" algn="ctr" rotWithShape="0">
                    <a:srgbClr val="9999FF"/>
                  </a:outerShdw>
                </a:effectLst>
                <a:latin typeface="+mn-ea"/>
                <a:cs typeface="+mn-ea"/>
              </a:rPr>
              <a:t>A II</a:t>
            </a:r>
            <a:endParaRPr lang="zh-CN" altLang="en-US" sz="3600" kern="10" dirty="0">
              <a:ln w="25400">
                <a:noFill/>
                <a:round/>
                <a:headEnd/>
                <a:tailEnd/>
              </a:ln>
              <a:solidFill>
                <a:srgbClr val="002060"/>
              </a:solidFill>
              <a:effectLst>
                <a:outerShdw dist="45791" dir="2021404" algn="ctr" rotWithShape="0">
                  <a:srgbClr val="9999FF"/>
                </a:outerShdw>
              </a:effectLst>
              <a:latin typeface="+mn-ea"/>
              <a:cs typeface="+mn-ea"/>
            </a:endParaRPr>
          </a:p>
        </p:txBody>
      </p:sp>
      <p:sp>
        <p:nvSpPr>
          <p:cNvPr id="3076" name="WordArt 4"/>
          <p:cNvSpPr>
            <a:spLocks noChangeArrowheads="1" noChangeShapeType="1"/>
          </p:cNvSpPr>
          <p:nvPr/>
        </p:nvSpPr>
        <p:spPr bwMode="auto">
          <a:xfrm>
            <a:off x="2178410" y="2964119"/>
            <a:ext cx="4526632" cy="1541463"/>
          </a:xfrm>
          <a:prstGeom prst="rect">
            <a:avLst/>
          </a:prstGeom>
        </p:spPr>
        <p:txBody>
          <a:bodyPr wrap="none" fromWordArt="1">
            <a:prstTxWarp prst="textPlain">
              <a:avLst>
                <a:gd name="adj" fmla="val 50000"/>
              </a:avLst>
            </a:prstTxWarp>
          </a:bodyPr>
          <a:lstStyle/>
          <a:p>
            <a:pPr algn="ctr"/>
            <a:r>
              <a:rPr lang="zh-CN" altLang="en-US" sz="4400" kern="10" dirty="0">
                <a:ln w="25400">
                  <a:noFill/>
                  <a:round/>
                  <a:headEnd/>
                  <a:tailEnd/>
                </a:ln>
                <a:solidFill>
                  <a:srgbClr val="FF0000"/>
                </a:solidFill>
                <a:effectLst>
                  <a:outerShdw dist="45791" dir="2021404" algn="ctr" rotWithShape="0">
                    <a:srgbClr val="9999FF"/>
                  </a:outerShdw>
                </a:effectLst>
                <a:latin typeface="黑体" panose="02010609060101010101" pitchFamily="49" charset="-122"/>
                <a:ea typeface="黑体" panose="02010609060101010101" pitchFamily="49" charset="-122"/>
              </a:rPr>
              <a:t>电磁学</a:t>
            </a:r>
          </a:p>
        </p:txBody>
      </p:sp>
      <p:sp>
        <p:nvSpPr>
          <p:cNvPr id="29701" name="Text Box 5"/>
          <p:cNvSpPr txBox="1">
            <a:spLocks noChangeArrowheads="1"/>
          </p:cNvSpPr>
          <p:nvPr/>
        </p:nvSpPr>
        <p:spPr bwMode="auto">
          <a:xfrm>
            <a:off x="2159732" y="4638621"/>
            <a:ext cx="4824536" cy="646331"/>
          </a:xfrm>
          <a:prstGeom prst="rect">
            <a:avLst/>
          </a:prstGeom>
          <a:noFill/>
          <a:ln w="9525">
            <a:noFill/>
            <a:miter lim="800000"/>
            <a:headEnd/>
            <a:tailEnd/>
          </a:ln>
          <a:effectLst/>
        </p:spPr>
        <p:txBody>
          <a:bodyPr wrap="square">
            <a:spAutoFit/>
          </a:bodyPr>
          <a:lstStyle/>
          <a:p>
            <a:pPr>
              <a:defRPr/>
            </a:pPr>
            <a:r>
              <a:rPr lang="en-US" altLang="zh-CN" sz="3600" dirty="0">
                <a:solidFill>
                  <a:srgbClr val="FF0000"/>
                </a:solidFill>
                <a:effectLst>
                  <a:outerShdw blurRad="38100" dist="38100" dir="2700000" algn="tl">
                    <a:srgbClr val="000000"/>
                  </a:outerShdw>
                </a:effectLst>
                <a:latin typeface="Franklin Gothic Medium" pitchFamily="34" charset="0"/>
                <a:ea typeface="宋体" pitchFamily="2" charset="-122"/>
              </a:rPr>
              <a:t>ELECTROMAGNETISM</a:t>
            </a:r>
          </a:p>
        </p:txBody>
      </p:sp>
    </p:spTree>
  </p:cSld>
  <p:clrMapOvr>
    <a:masterClrMapping/>
  </p:clrMapOvr>
  <p:transition>
    <p:zoom dir="in"/>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58793BB-DEB1-E68D-FAEF-7D7EE91D2516}"/>
              </a:ext>
            </a:extLst>
          </p:cNvPr>
          <p:cNvPicPr>
            <a:picLocks noChangeAspect="1"/>
          </p:cNvPicPr>
          <p:nvPr/>
        </p:nvPicPr>
        <p:blipFill>
          <a:blip r:embed="rId2">
            <a:clrChange>
              <a:clrFrom>
                <a:srgbClr val="FFFEFF"/>
              </a:clrFrom>
              <a:clrTo>
                <a:srgbClr val="FFFEFF">
                  <a:alpha val="0"/>
                </a:srgbClr>
              </a:clrTo>
            </a:clrChange>
          </a:blip>
          <a:stretch>
            <a:fillRect/>
          </a:stretch>
        </p:blipFill>
        <p:spPr>
          <a:xfrm>
            <a:off x="0" y="1240455"/>
            <a:ext cx="9144000" cy="5325355"/>
          </a:xfrm>
          <a:prstGeom prst="rect">
            <a:avLst/>
          </a:prstGeom>
        </p:spPr>
      </p:pic>
      <p:sp>
        <p:nvSpPr>
          <p:cNvPr id="7" name="文本框 6">
            <a:extLst>
              <a:ext uri="{FF2B5EF4-FFF2-40B4-BE49-F238E27FC236}">
                <a16:creationId xmlns:a16="http://schemas.microsoft.com/office/drawing/2014/main" id="{F5FD939A-BB1B-C3FF-24AC-EE0C32F8E722}"/>
              </a:ext>
            </a:extLst>
          </p:cNvPr>
          <p:cNvSpPr txBox="1"/>
          <p:nvPr/>
        </p:nvSpPr>
        <p:spPr>
          <a:xfrm>
            <a:off x="194733" y="240111"/>
            <a:ext cx="4182534" cy="646331"/>
          </a:xfrm>
          <a:prstGeom prst="rect">
            <a:avLst/>
          </a:prstGeom>
          <a:noFill/>
        </p:spPr>
        <p:txBody>
          <a:bodyPr wrap="square" rtlCol="0">
            <a:spAutoFit/>
          </a:bodyPr>
          <a:lstStyle/>
          <a:p>
            <a:r>
              <a:rPr lang="zh-CN" altLang="en-US" sz="3600" dirty="0">
                <a:latin typeface="微软雅黑" panose="020B0503020204020204" pitchFamily="34" charset="-122"/>
                <a:ea typeface="微软雅黑" panose="020B0503020204020204" pitchFamily="34" charset="-122"/>
              </a:rPr>
              <a:t>高中 电磁学部分</a:t>
            </a:r>
          </a:p>
        </p:txBody>
      </p:sp>
    </p:spTree>
    <p:extLst>
      <p:ext uri="{BB962C8B-B14F-4D97-AF65-F5344CB8AC3E}">
        <p14:creationId xmlns:p14="http://schemas.microsoft.com/office/powerpoint/2010/main" val="2945927850"/>
      </p:ext>
    </p:extLst>
  </p:cSld>
  <p:clrMapOvr>
    <a:masterClrMapping/>
  </p:clrMapOvr>
  <p:transition>
    <p:zoom dir="in"/>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3AA96AE3-F441-4AE1-3303-05EC3E7B8DB6}"/>
              </a:ext>
            </a:extLst>
          </p:cNvPr>
          <p:cNvGraphicFramePr>
            <a:graphicFrameLocks noGrp="1"/>
          </p:cNvGraphicFramePr>
          <p:nvPr>
            <p:extLst>
              <p:ext uri="{D42A27DB-BD31-4B8C-83A1-F6EECF244321}">
                <p14:modId xmlns:p14="http://schemas.microsoft.com/office/powerpoint/2010/main" val="888868009"/>
              </p:ext>
            </p:extLst>
          </p:nvPr>
        </p:nvGraphicFramePr>
        <p:xfrm>
          <a:off x="330199" y="1363134"/>
          <a:ext cx="8483600" cy="5401732"/>
        </p:xfrm>
        <a:graphic>
          <a:graphicData uri="http://schemas.openxmlformats.org/drawingml/2006/table">
            <a:tbl>
              <a:tblPr firstRow="1" bandRow="1">
                <a:tableStyleId>{00A15C55-8517-42AA-B614-E9B94910E393}</a:tableStyleId>
              </a:tblPr>
              <a:tblGrid>
                <a:gridCol w="4241800">
                  <a:extLst>
                    <a:ext uri="{9D8B030D-6E8A-4147-A177-3AD203B41FA5}">
                      <a16:colId xmlns:a16="http://schemas.microsoft.com/office/drawing/2014/main" val="2221242156"/>
                    </a:ext>
                  </a:extLst>
                </a:gridCol>
                <a:gridCol w="4241800">
                  <a:extLst>
                    <a:ext uri="{9D8B030D-6E8A-4147-A177-3AD203B41FA5}">
                      <a16:colId xmlns:a16="http://schemas.microsoft.com/office/drawing/2014/main" val="700302276"/>
                    </a:ext>
                  </a:extLst>
                </a:gridCol>
              </a:tblGrid>
              <a:tr h="1350433">
                <a:tc>
                  <a:txBody>
                    <a:bodyPr/>
                    <a:lstStyle/>
                    <a:p>
                      <a:pPr algn="ctr"/>
                      <a:r>
                        <a:rPr lang="zh-CN" altLang="en-US" sz="3600" dirty="0">
                          <a:latin typeface="微软雅黑" panose="020B0503020204020204" pitchFamily="34" charset="-122"/>
                          <a:ea typeface="微软雅黑" panose="020B0503020204020204" pitchFamily="34" charset="-122"/>
                        </a:rPr>
                        <a:t>高中物理</a:t>
                      </a:r>
                    </a:p>
                  </a:txBody>
                  <a:tcPr anchor="ctr"/>
                </a:tc>
                <a:tc>
                  <a:txBody>
                    <a:bodyPr/>
                    <a:lstStyle/>
                    <a:p>
                      <a:pPr algn="ctr"/>
                      <a:r>
                        <a:rPr lang="zh-CN" altLang="en-US" sz="3600" dirty="0">
                          <a:latin typeface="微软雅黑" panose="020B0503020204020204" pitchFamily="34" charset="-122"/>
                          <a:ea typeface="微软雅黑" panose="020B0503020204020204" pitchFamily="34" charset="-122"/>
                        </a:rPr>
                        <a:t>大学物理</a:t>
                      </a:r>
                    </a:p>
                  </a:txBody>
                  <a:tcPr anchor="ctr"/>
                </a:tc>
                <a:extLst>
                  <a:ext uri="{0D108BD9-81ED-4DB2-BD59-A6C34878D82A}">
                    <a16:rowId xmlns:a16="http://schemas.microsoft.com/office/drawing/2014/main" val="601741776"/>
                  </a:ext>
                </a:extLst>
              </a:tr>
              <a:tr h="1350433">
                <a:tc>
                  <a:txBody>
                    <a:bodyPr/>
                    <a:lstStyle/>
                    <a:p>
                      <a:pPr algn="ctr"/>
                      <a:r>
                        <a:rPr lang="zh-CN" altLang="en-US" sz="3200" dirty="0">
                          <a:latin typeface="微软雅黑" panose="020B0503020204020204" pitchFamily="34" charset="-122"/>
                          <a:ea typeface="微软雅黑" panose="020B0503020204020204" pitchFamily="34" charset="-122"/>
                        </a:rPr>
                        <a:t>粒子在匀强电场或磁场下的运动</a:t>
                      </a:r>
                    </a:p>
                  </a:txBody>
                  <a:tcPr anchor="ctr"/>
                </a:tc>
                <a:tc>
                  <a:txBody>
                    <a:bodyPr/>
                    <a:lstStyle/>
                    <a:p>
                      <a:pPr algn="ctr"/>
                      <a:r>
                        <a:rPr lang="zh-CN" altLang="en-US" sz="3200" dirty="0">
                          <a:latin typeface="微软雅黑" panose="020B0503020204020204" pitchFamily="34" charset="-122"/>
                          <a:ea typeface="微软雅黑" panose="020B0503020204020204" pitchFamily="34" charset="-122"/>
                        </a:rPr>
                        <a:t>微积分或矢量分析</a:t>
                      </a:r>
                      <a:endParaRPr lang="en-US" altLang="zh-CN" sz="3200" dirty="0">
                        <a:latin typeface="微软雅黑" panose="020B0503020204020204" pitchFamily="34" charset="-122"/>
                        <a:ea typeface="微软雅黑" panose="020B0503020204020204" pitchFamily="34" charset="-122"/>
                      </a:endParaRPr>
                    </a:p>
                    <a:p>
                      <a:pPr algn="ctr"/>
                      <a:r>
                        <a:rPr lang="zh-CN" altLang="en-US" sz="3200" dirty="0">
                          <a:latin typeface="微软雅黑" panose="020B0503020204020204" pitchFamily="34" charset="-122"/>
                          <a:ea typeface="微软雅黑" panose="020B0503020204020204" pitchFamily="34" charset="-122"/>
                        </a:rPr>
                        <a:t>可变的电磁场</a:t>
                      </a:r>
                    </a:p>
                  </a:txBody>
                  <a:tcPr anchor="ctr"/>
                </a:tc>
                <a:extLst>
                  <a:ext uri="{0D108BD9-81ED-4DB2-BD59-A6C34878D82A}">
                    <a16:rowId xmlns:a16="http://schemas.microsoft.com/office/drawing/2014/main" val="4286374576"/>
                  </a:ext>
                </a:extLst>
              </a:tr>
              <a:tr h="1350433">
                <a:tc>
                  <a:txBody>
                    <a:bodyPr/>
                    <a:lstStyle/>
                    <a:p>
                      <a:pPr algn="ctr"/>
                      <a:r>
                        <a:rPr lang="zh-CN" altLang="en-US" sz="3200" dirty="0">
                          <a:latin typeface="微软雅黑" panose="020B0503020204020204" pitchFamily="34" charset="-122"/>
                          <a:ea typeface="微软雅黑" panose="020B0503020204020204" pitchFamily="34" charset="-122"/>
                        </a:rPr>
                        <a:t>电子元件较少的</a:t>
                      </a:r>
                      <a:endParaRPr lang="en-US" altLang="zh-CN" sz="3200" dirty="0">
                        <a:latin typeface="微软雅黑" panose="020B0503020204020204" pitchFamily="34" charset="-122"/>
                        <a:ea typeface="微软雅黑" panose="020B0503020204020204" pitchFamily="34" charset="-122"/>
                      </a:endParaRPr>
                    </a:p>
                    <a:p>
                      <a:pPr algn="ctr"/>
                      <a:r>
                        <a:rPr lang="zh-CN" altLang="en-US" sz="3200" dirty="0">
                          <a:latin typeface="微软雅黑" panose="020B0503020204020204" pitchFamily="34" charset="-122"/>
                          <a:ea typeface="微软雅黑" panose="020B0503020204020204" pitchFamily="34" charset="-122"/>
                        </a:rPr>
                        <a:t>直流电路</a:t>
                      </a:r>
                    </a:p>
                  </a:txBody>
                  <a:tcPr anchor="ctr"/>
                </a:tc>
                <a:tc>
                  <a:txBody>
                    <a:bodyPr/>
                    <a:lstStyle/>
                    <a:p>
                      <a:pPr algn="ctr"/>
                      <a:r>
                        <a:rPr lang="zh-CN" altLang="en-US" sz="3200" dirty="0">
                          <a:latin typeface="微软雅黑" panose="020B0503020204020204" pitchFamily="34" charset="-122"/>
                          <a:ea typeface="微软雅黑" panose="020B0503020204020204" pitchFamily="34" charset="-122"/>
                        </a:rPr>
                        <a:t>直流电、恒定磁场</a:t>
                      </a:r>
                      <a:endParaRPr lang="en-US" altLang="zh-CN" sz="3200" dirty="0">
                        <a:latin typeface="微软雅黑" panose="020B0503020204020204" pitchFamily="34" charset="-122"/>
                        <a:ea typeface="微软雅黑" panose="020B0503020204020204" pitchFamily="34" charset="-122"/>
                      </a:endParaRPr>
                    </a:p>
                    <a:p>
                      <a:pPr algn="ctr"/>
                      <a:r>
                        <a:rPr lang="zh-CN" altLang="en-US" sz="3200" dirty="0">
                          <a:latin typeface="微软雅黑" panose="020B0503020204020204" pitchFamily="34" charset="-122"/>
                          <a:ea typeface="微软雅黑" panose="020B0503020204020204" pitchFamily="34" charset="-122"/>
                        </a:rPr>
                        <a:t>电磁感应</a:t>
                      </a:r>
                    </a:p>
                  </a:txBody>
                  <a:tcPr anchor="ctr"/>
                </a:tc>
                <a:extLst>
                  <a:ext uri="{0D108BD9-81ED-4DB2-BD59-A6C34878D82A}">
                    <a16:rowId xmlns:a16="http://schemas.microsoft.com/office/drawing/2014/main" val="3700818829"/>
                  </a:ext>
                </a:extLst>
              </a:tr>
              <a:tr h="1350433">
                <a:tc>
                  <a:txBody>
                    <a:bodyPr/>
                    <a:lstStyle/>
                    <a:p>
                      <a:pPr algn="ctr"/>
                      <a:r>
                        <a:rPr lang="zh-CN" altLang="en-US" sz="3200" dirty="0">
                          <a:latin typeface="微软雅黑" panose="020B0503020204020204" pitchFamily="34" charset="-122"/>
                          <a:ea typeface="微软雅黑" panose="020B0503020204020204" pitchFamily="34" charset="-122"/>
                        </a:rPr>
                        <a:t>匀强磁场或匀变磁场的电磁感应</a:t>
                      </a:r>
                    </a:p>
                  </a:txBody>
                  <a:tcPr anchor="ctr"/>
                </a:tc>
                <a:tc>
                  <a:txBody>
                    <a:bodyPr/>
                    <a:lstStyle/>
                    <a:p>
                      <a:pPr algn="ctr"/>
                      <a:r>
                        <a:rPr lang="zh-CN" altLang="en-US" sz="3200" dirty="0">
                          <a:latin typeface="微软雅黑" panose="020B0503020204020204" pitchFamily="34" charset="-122"/>
                          <a:ea typeface="微软雅黑" panose="020B0503020204020204" pitchFamily="34" charset="-122"/>
                        </a:rPr>
                        <a:t>麦克斯韦电磁理论</a:t>
                      </a:r>
                    </a:p>
                  </a:txBody>
                  <a:tcPr anchor="ctr"/>
                </a:tc>
                <a:extLst>
                  <a:ext uri="{0D108BD9-81ED-4DB2-BD59-A6C34878D82A}">
                    <a16:rowId xmlns:a16="http://schemas.microsoft.com/office/drawing/2014/main" val="3705311174"/>
                  </a:ext>
                </a:extLst>
              </a:tr>
            </a:tbl>
          </a:graphicData>
        </a:graphic>
      </p:graphicFrame>
      <p:sp>
        <p:nvSpPr>
          <p:cNvPr id="3" name="WordArt 4">
            <a:extLst>
              <a:ext uri="{FF2B5EF4-FFF2-40B4-BE49-F238E27FC236}">
                <a16:creationId xmlns:a16="http://schemas.microsoft.com/office/drawing/2014/main" id="{5ADADF2C-0671-EBAE-A469-F7879FEF1466}"/>
              </a:ext>
            </a:extLst>
          </p:cNvPr>
          <p:cNvSpPr>
            <a:spLocks noChangeArrowheads="1" noChangeShapeType="1"/>
          </p:cNvSpPr>
          <p:nvPr/>
        </p:nvSpPr>
        <p:spPr bwMode="auto">
          <a:xfrm>
            <a:off x="3300502" y="263254"/>
            <a:ext cx="2542995" cy="865971"/>
          </a:xfrm>
          <a:prstGeom prst="rect">
            <a:avLst/>
          </a:prstGeom>
        </p:spPr>
        <p:txBody>
          <a:bodyPr wrap="none" fromWordArt="1">
            <a:prstTxWarp prst="textPlain">
              <a:avLst>
                <a:gd name="adj" fmla="val 50000"/>
              </a:avLst>
            </a:prstTxWarp>
          </a:bodyPr>
          <a:lstStyle/>
          <a:p>
            <a:pPr algn="ctr"/>
            <a:r>
              <a:rPr lang="zh-CN" altLang="en-US" sz="4400" kern="10" dirty="0">
                <a:ln w="25400">
                  <a:noFill/>
                  <a:round/>
                  <a:headEnd/>
                  <a:tailEnd/>
                </a:ln>
                <a:solidFill>
                  <a:srgbClr val="FF0000"/>
                </a:solidFill>
                <a:effectLst>
                  <a:outerShdw dist="45791" dir="2021404" algn="ctr" rotWithShape="0">
                    <a:srgbClr val="9999FF"/>
                  </a:outerShdw>
                </a:effectLst>
                <a:latin typeface="黑体" panose="02010609060101010101" pitchFamily="49" charset="-122"/>
                <a:ea typeface="黑体" panose="02010609060101010101" pitchFamily="49" charset="-122"/>
              </a:rPr>
              <a:t>电磁学</a:t>
            </a:r>
          </a:p>
        </p:txBody>
      </p:sp>
    </p:spTree>
    <p:extLst>
      <p:ext uri="{BB962C8B-B14F-4D97-AF65-F5344CB8AC3E}">
        <p14:creationId xmlns:p14="http://schemas.microsoft.com/office/powerpoint/2010/main" val="3850151081"/>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ext Box 4"/>
          <p:cNvSpPr txBox="1">
            <a:spLocks noChangeArrowheads="1"/>
          </p:cNvSpPr>
          <p:nvPr/>
        </p:nvSpPr>
        <p:spPr bwMode="auto">
          <a:xfrm>
            <a:off x="323528" y="817563"/>
            <a:ext cx="8001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indent="8572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kumimoji="1" lang="zh-CN" altLang="en-US" sz="3600" dirty="0">
                <a:solidFill>
                  <a:srgbClr val="3333CC"/>
                </a:solidFill>
                <a:latin typeface="黑体" panose="02010609060101010101" pitchFamily="49" charset="-122"/>
                <a:ea typeface="黑体" panose="02010609060101010101" pitchFamily="49" charset="-122"/>
              </a:rPr>
              <a:t>物理学：物质和能量，运动与转化</a:t>
            </a:r>
          </a:p>
        </p:txBody>
      </p:sp>
      <p:graphicFrame>
        <p:nvGraphicFramePr>
          <p:cNvPr id="3" name="表格 2"/>
          <p:cNvGraphicFramePr>
            <a:graphicFrameLocks noGrp="1"/>
          </p:cNvGraphicFramePr>
          <p:nvPr/>
        </p:nvGraphicFramePr>
        <p:xfrm>
          <a:off x="684213" y="2349500"/>
          <a:ext cx="7848600" cy="3600450"/>
        </p:xfrm>
        <a:graphic>
          <a:graphicData uri="http://schemas.openxmlformats.org/drawingml/2006/table">
            <a:tbl>
              <a:tblPr/>
              <a:tblGrid>
                <a:gridCol w="2616200">
                  <a:extLst>
                    <a:ext uri="{9D8B030D-6E8A-4147-A177-3AD203B41FA5}">
                      <a16:colId xmlns:a16="http://schemas.microsoft.com/office/drawing/2014/main" val="20000"/>
                    </a:ext>
                  </a:extLst>
                </a:gridCol>
                <a:gridCol w="2616200">
                  <a:extLst>
                    <a:ext uri="{9D8B030D-6E8A-4147-A177-3AD203B41FA5}">
                      <a16:colId xmlns:a16="http://schemas.microsoft.com/office/drawing/2014/main" val="20001"/>
                    </a:ext>
                  </a:extLst>
                </a:gridCol>
                <a:gridCol w="2616200">
                  <a:extLst>
                    <a:ext uri="{9D8B030D-6E8A-4147-A177-3AD203B41FA5}">
                      <a16:colId xmlns:a16="http://schemas.microsoft.com/office/drawing/2014/main" val="20002"/>
                    </a:ext>
                  </a:extLst>
                </a:gridCol>
              </a:tblGrid>
              <a:tr h="1200150">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适用范围</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低速</a:t>
                      </a:r>
                      <a:endPar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高速</a:t>
                      </a:r>
                      <a:endParaRPr kumimoji="0" lang="en-US"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00150">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宏观</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accent2"/>
                          </a:solidFill>
                          <a:effectLst/>
                          <a:latin typeface="微软雅黑" panose="020B0503020204020204" pitchFamily="34" charset="-122"/>
                          <a:ea typeface="微软雅黑" panose="020B0503020204020204" pitchFamily="34" charset="-122"/>
                        </a:rPr>
                        <a:t>牛顿力学</a:t>
                      </a:r>
                      <a:endParaRPr kumimoji="0" lang="en-US" altLang="zh-CN" sz="2800" b="1" i="0" u="none" strike="noStrike" cap="none" normalizeH="0" baseline="0" dirty="0">
                        <a:ln>
                          <a:noFill/>
                        </a:ln>
                        <a:solidFill>
                          <a:schemeClr val="accent2"/>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电磁学</a:t>
                      </a:r>
                      <a:endPar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accent2"/>
                          </a:solidFill>
                          <a:effectLst/>
                          <a:latin typeface="微软雅黑" panose="020B0503020204020204" pitchFamily="34" charset="-122"/>
                          <a:ea typeface="微软雅黑" panose="020B0503020204020204" pitchFamily="34" charset="-122"/>
                        </a:rPr>
                        <a:t>相对论</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00150">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微观</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accent2"/>
                          </a:solidFill>
                          <a:effectLst/>
                          <a:latin typeface="微软雅黑" panose="020B0503020204020204" pitchFamily="34" charset="-122"/>
                          <a:ea typeface="微软雅黑" panose="020B0503020204020204" pitchFamily="34" charset="-122"/>
                        </a:rPr>
                        <a:t>量子力学</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accent2"/>
                          </a:solidFill>
                          <a:effectLst/>
                          <a:latin typeface="微软雅黑" panose="020B0503020204020204" pitchFamily="34" charset="-122"/>
                          <a:ea typeface="微软雅黑" panose="020B0503020204020204" pitchFamily="34" charset="-122"/>
                        </a:rPr>
                        <a:t>量子场论</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117" name="对象 3"/>
              <p:cNvSpPr txBox="1"/>
              <p:nvPr/>
            </p:nvSpPr>
            <p:spPr bwMode="auto">
              <a:xfrm>
                <a:off x="3933825" y="2924175"/>
                <a:ext cx="1349375" cy="514350"/>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𝑣</m:t>
                      </m:r>
                      <m:r>
                        <a:rPr lang="zh-CN" altLang="en-US" i="1">
                          <a:solidFill>
                            <a:srgbClr val="000000"/>
                          </a:solidFill>
                          <a:latin typeface="Cambria Math" panose="02040503050406030204" pitchFamily="18" charset="0"/>
                        </a:rPr>
                        <m:t>&lt;&lt;</m:t>
                      </m:r>
                      <m:r>
                        <a:rPr lang="zh-CN" altLang="en-US" i="1">
                          <a:solidFill>
                            <a:srgbClr val="000000"/>
                          </a:solidFill>
                          <a:latin typeface="Cambria Math" panose="02040503050406030204" pitchFamily="18" charset="0"/>
                        </a:rPr>
                        <m:t>𝑐</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4117" name="对象 3"/>
              <p:cNvSpPr txBox="1">
                <a:spLocks noRot="1" noChangeAspect="1" noMove="1" noResize="1" noEditPoints="1" noAdjustHandles="1" noChangeArrowheads="1" noChangeShapeType="1" noTextEdit="1"/>
              </p:cNvSpPr>
              <p:nvPr/>
            </p:nvSpPr>
            <p:spPr bwMode="auto">
              <a:xfrm>
                <a:off x="3933825" y="2924175"/>
                <a:ext cx="1349375" cy="514350"/>
              </a:xfrm>
              <a:prstGeom prst="rect">
                <a:avLst/>
              </a:prstGeom>
              <a:blipFill>
                <a:blip r:embed="rId2"/>
                <a:stretch>
                  <a:fillRect l="-270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18" name="对象 3"/>
              <p:cNvSpPr txBox="1"/>
              <p:nvPr/>
            </p:nvSpPr>
            <p:spPr bwMode="auto">
              <a:xfrm>
                <a:off x="6656388" y="2924175"/>
                <a:ext cx="1157287" cy="51435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𝑣</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4118" name="对象 3"/>
              <p:cNvSpPr txBox="1">
                <a:spLocks noRot="1" noChangeAspect="1" noMove="1" noResize="1" noEditPoints="1" noAdjustHandles="1" noChangeArrowheads="1" noChangeShapeType="1" noTextEdit="1"/>
              </p:cNvSpPr>
              <p:nvPr/>
            </p:nvSpPr>
            <p:spPr bwMode="auto">
              <a:xfrm>
                <a:off x="6656388" y="2924175"/>
                <a:ext cx="1157287" cy="514350"/>
              </a:xfrm>
              <a:prstGeom prst="rect">
                <a:avLst/>
              </a:prstGeom>
              <a:blipFill>
                <a:blip r:embed="rId3"/>
                <a:stretch>
                  <a:fillRect/>
                </a:stretch>
              </a:blipFill>
              <a:ln>
                <a:noFill/>
              </a:ln>
            </p:spPr>
            <p:txBody>
              <a:bodyPr/>
              <a:lstStyle/>
              <a:p>
                <a:r>
                  <a:rPr lang="zh-CN" altLang="en-US">
                    <a:noFill/>
                  </a:rPr>
                  <a:t> </a:t>
                </a:r>
              </a:p>
            </p:txBody>
          </p:sp>
        </mc:Fallback>
      </mc:AlternateContent>
    </p:spTree>
  </p:cSld>
  <p:clrMapOvr>
    <a:masterClrMapping/>
  </p:clrMapOvr>
  <p:transition>
    <p:zoom dir="in"/>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3"/>
          <p:cNvSpPr txBox="1">
            <a:spLocks noChangeArrowheads="1"/>
          </p:cNvSpPr>
          <p:nvPr/>
        </p:nvSpPr>
        <p:spPr bwMode="auto">
          <a:xfrm>
            <a:off x="228600" y="1096963"/>
            <a:ext cx="4343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zh-CN" altLang="en-US" dirty="0">
                <a:solidFill>
                  <a:srgbClr val="3333CC"/>
                </a:solidFill>
                <a:latin typeface="微软雅黑" panose="020B0503020204020204" pitchFamily="34" charset="-122"/>
                <a:ea typeface="微软雅黑" panose="020B0503020204020204" pitchFamily="34" charset="-122"/>
              </a:rPr>
              <a:t>一、电磁学的研究内容</a:t>
            </a:r>
            <a:endParaRPr kumimoji="1" lang="zh-CN" altLang="en-US" b="0" dirty="0">
              <a:solidFill>
                <a:srgbClr val="3333CC"/>
              </a:solidFill>
              <a:latin typeface="微软雅黑" panose="020B0503020204020204" pitchFamily="34" charset="-122"/>
              <a:ea typeface="微软雅黑" panose="020B0503020204020204" pitchFamily="34" charset="-122"/>
            </a:endParaRPr>
          </a:p>
        </p:txBody>
      </p:sp>
      <p:sp>
        <p:nvSpPr>
          <p:cNvPr id="30725" name="Rectangle 5"/>
          <p:cNvSpPr>
            <a:spLocks noChangeArrowheads="1"/>
          </p:cNvSpPr>
          <p:nvPr/>
        </p:nvSpPr>
        <p:spPr bwMode="auto">
          <a:xfrm>
            <a:off x="0" y="9144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ea typeface="宋体" panose="02010600030101010101" pitchFamily="2" charset="-122"/>
            </a:endParaRPr>
          </a:p>
        </p:txBody>
      </p:sp>
      <p:sp>
        <p:nvSpPr>
          <p:cNvPr id="30726" name="Text Box 6"/>
          <p:cNvSpPr txBox="1">
            <a:spLocks noChangeArrowheads="1"/>
          </p:cNvSpPr>
          <p:nvPr/>
        </p:nvSpPr>
        <p:spPr bwMode="auto">
          <a:xfrm>
            <a:off x="297612" y="3577895"/>
            <a:ext cx="63626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zh-CN" altLang="en-US" dirty="0">
                <a:solidFill>
                  <a:srgbClr val="3333CC"/>
                </a:solidFill>
                <a:latin typeface="微软雅黑" panose="020B0503020204020204" pitchFamily="34" charset="-122"/>
                <a:ea typeface="微软雅黑" panose="020B0503020204020204" pitchFamily="34" charset="-122"/>
              </a:rPr>
              <a:t>二、自然界的四种基本相互作用</a:t>
            </a:r>
            <a:endParaRPr kumimoji="1" lang="zh-CN" altLang="en-US" b="0" dirty="0">
              <a:solidFill>
                <a:srgbClr val="3333CC"/>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685800" y="188640"/>
            <a:ext cx="7486600" cy="519385"/>
          </a:xfrm>
        </p:spPr>
        <p:txBody>
          <a:bodyPr>
            <a:normAutofit fontScale="90000"/>
          </a:bodyPr>
          <a:lstStyle/>
          <a:p>
            <a:r>
              <a:rPr kumimoji="1" lang="zh-CN" altLang="en-US" sz="4000" b="1">
                <a:solidFill>
                  <a:srgbClr val="CC3300"/>
                </a:solidFill>
                <a:effectLst>
                  <a:outerShdw blurRad="38100" dist="38100" dir="2700000" algn="tl">
                    <a:srgbClr val="000000"/>
                  </a:outerShdw>
                </a:effectLst>
                <a:ea typeface="宋体" pitchFamily="2" charset="-122"/>
              </a:rPr>
              <a:t>绪   论</a:t>
            </a:r>
            <a:endParaRPr lang="zh-CN" altLang="en-US" sz="4000" b="1"/>
          </a:p>
        </p:txBody>
      </p:sp>
      <p:sp>
        <p:nvSpPr>
          <p:cNvPr id="19" name="文本框 18">
            <a:extLst>
              <a:ext uri="{FF2B5EF4-FFF2-40B4-BE49-F238E27FC236}">
                <a16:creationId xmlns:a16="http://schemas.microsoft.com/office/drawing/2014/main" id="{34BC6195-09DE-F32F-3CBA-F86BD425656C}"/>
              </a:ext>
            </a:extLst>
          </p:cNvPr>
          <p:cNvSpPr txBox="1"/>
          <p:nvPr/>
        </p:nvSpPr>
        <p:spPr>
          <a:xfrm>
            <a:off x="642721" y="1749722"/>
            <a:ext cx="8299648" cy="2246769"/>
          </a:xfrm>
          <a:prstGeom prst="rect">
            <a:avLst/>
          </a:prstGeom>
          <a:noFill/>
        </p:spPr>
        <p:txBody>
          <a:bodyPr wrap="square" rtlCol="0">
            <a:spAutoFit/>
          </a:bodyPr>
          <a:lstStyle/>
          <a:p>
            <a:pPr marL="457200" indent="-457200">
              <a:buFont typeface="Arial" panose="020B0604020202020204" pitchFamily="34" charset="0"/>
              <a:buChar char="•"/>
            </a:pPr>
            <a:r>
              <a:rPr kumimoji="1" lang="zh-CN" altLang="en-US" sz="2800" b="0" dirty="0">
                <a:solidFill>
                  <a:srgbClr val="3333CC"/>
                </a:solidFill>
                <a:latin typeface="微软雅黑" panose="020B0503020204020204" pitchFamily="34" charset="-122"/>
                <a:ea typeface="微软雅黑" panose="020B0503020204020204" pitchFamily="34" charset="-122"/>
              </a:rPr>
              <a:t>经典物理学的一部分。</a:t>
            </a:r>
            <a:endParaRPr kumimoji="1" lang="en-US" altLang="zh-CN" sz="2800" b="0" dirty="0">
              <a:solidFill>
                <a:srgbClr val="3333CC"/>
              </a:solidFill>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r>
              <a:rPr kumimoji="1" lang="zh-CN" altLang="en-US" sz="2800" b="0" dirty="0">
                <a:solidFill>
                  <a:srgbClr val="3333CC"/>
                </a:solidFill>
                <a:latin typeface="微软雅黑" panose="020B0503020204020204" pitchFamily="34" charset="-122"/>
                <a:ea typeface="微软雅黑" panose="020B0503020204020204" pitchFamily="34" charset="-122"/>
              </a:rPr>
              <a:t>研究</a:t>
            </a:r>
            <a:r>
              <a:rPr kumimoji="1" lang="zh-CN" altLang="en-US" sz="2800" b="0" dirty="0">
                <a:solidFill>
                  <a:srgbClr val="FF0000"/>
                </a:solidFill>
                <a:latin typeface="微软雅黑" panose="020B0503020204020204" pitchFamily="34" charset="-122"/>
                <a:ea typeface="微软雅黑" panose="020B0503020204020204" pitchFamily="34" charset="-122"/>
              </a:rPr>
              <a:t>电磁现象及其规律</a:t>
            </a:r>
            <a:r>
              <a:rPr kumimoji="1" lang="zh-CN" altLang="en-US" sz="2800" b="0" dirty="0">
                <a:solidFill>
                  <a:srgbClr val="3333CC"/>
                </a:solidFill>
                <a:latin typeface="微软雅黑" panose="020B0503020204020204" pitchFamily="34" charset="-122"/>
                <a:ea typeface="微软雅黑" panose="020B0503020204020204" pitchFamily="34" charset="-122"/>
              </a:rPr>
              <a:t>的一门学科。</a:t>
            </a:r>
            <a:endParaRPr kumimoji="1" lang="en-US" altLang="zh-CN" sz="2800" b="0" dirty="0">
              <a:solidFill>
                <a:srgbClr val="3333CC"/>
              </a:solidFill>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r>
              <a:rPr kumimoji="1" lang="zh-CN" altLang="en-US" sz="2800" b="0" dirty="0">
                <a:solidFill>
                  <a:srgbClr val="3333CC"/>
                </a:solidFill>
                <a:latin typeface="微软雅黑" panose="020B0503020204020204" pitchFamily="34" charset="-122"/>
                <a:ea typeface="微软雅黑" panose="020B0503020204020204" pitchFamily="34" charset="-122"/>
              </a:rPr>
              <a:t>物质间的</a:t>
            </a:r>
            <a:r>
              <a:rPr kumimoji="1" lang="zh-CN" altLang="en-US" sz="2800" b="0" dirty="0">
                <a:solidFill>
                  <a:srgbClr val="FF0000"/>
                </a:solidFill>
                <a:latin typeface="微软雅黑" panose="020B0503020204020204" pitchFamily="34" charset="-122"/>
                <a:ea typeface="微软雅黑" panose="020B0503020204020204" pitchFamily="34" charset="-122"/>
              </a:rPr>
              <a:t>电磁相互作用</a:t>
            </a:r>
            <a:r>
              <a:rPr kumimoji="1" lang="zh-CN" altLang="en-US" sz="2800" b="0" dirty="0">
                <a:solidFill>
                  <a:srgbClr val="3333CC"/>
                </a:solidFill>
                <a:latin typeface="微软雅黑" panose="020B0503020204020204" pitchFamily="34" charset="-122"/>
                <a:ea typeface="微软雅黑" panose="020B0503020204020204" pitchFamily="34" charset="-122"/>
              </a:rPr>
              <a:t>，</a:t>
            </a:r>
            <a:r>
              <a:rPr kumimoji="1" lang="zh-CN" altLang="en-US" sz="2800" b="0" dirty="0">
                <a:solidFill>
                  <a:srgbClr val="FF0000"/>
                </a:solidFill>
                <a:latin typeface="微软雅黑" panose="020B0503020204020204" pitchFamily="34" charset="-122"/>
                <a:ea typeface="微软雅黑" panose="020B0503020204020204" pitchFamily="34" charset="-122"/>
              </a:rPr>
              <a:t>电荷或带</a:t>
            </a:r>
            <a:r>
              <a:rPr kumimoji="1" lang="zh-CN" altLang="en-US" b="0" dirty="0">
                <a:solidFill>
                  <a:srgbClr val="FF0000"/>
                </a:solidFill>
                <a:latin typeface="微软雅黑" panose="020B0503020204020204" pitchFamily="34" charset="-122"/>
                <a:ea typeface="微软雅黑" panose="020B0503020204020204" pitchFamily="34" charset="-122"/>
              </a:rPr>
              <a:t>电</a:t>
            </a:r>
            <a:r>
              <a:rPr kumimoji="1" lang="zh-CN" altLang="en-US" sz="2800" b="0" dirty="0">
                <a:solidFill>
                  <a:srgbClr val="FF0000"/>
                </a:solidFill>
                <a:latin typeface="微软雅黑" panose="020B0503020204020204" pitchFamily="34" charset="-122"/>
                <a:ea typeface="微软雅黑" panose="020B0503020204020204" pitchFamily="34" charset="-122"/>
              </a:rPr>
              <a:t>物体的动力学行为</a:t>
            </a:r>
            <a:r>
              <a:rPr kumimoji="1" lang="zh-CN" altLang="en-US" sz="2800" b="0" dirty="0">
                <a:solidFill>
                  <a:srgbClr val="3333CC"/>
                </a:solidFill>
                <a:latin typeface="微软雅黑" panose="020B0503020204020204" pitchFamily="34" charset="-122"/>
                <a:ea typeface="微软雅黑" panose="020B0503020204020204" pitchFamily="34" charset="-122"/>
              </a:rPr>
              <a:t>，以及</a:t>
            </a:r>
            <a:r>
              <a:rPr kumimoji="1" lang="zh-CN" altLang="en-US" sz="2800" b="0" dirty="0">
                <a:solidFill>
                  <a:srgbClr val="FF0000"/>
                </a:solidFill>
                <a:latin typeface="微软雅黑" panose="020B0503020204020204" pitchFamily="34" charset="-122"/>
                <a:ea typeface="微软雅黑" panose="020B0503020204020204" pitchFamily="34" charset="-122"/>
              </a:rPr>
              <a:t>电磁场</a:t>
            </a:r>
            <a:r>
              <a:rPr kumimoji="1" lang="zh-CN" altLang="en-US" sz="2800" b="0" dirty="0">
                <a:solidFill>
                  <a:srgbClr val="3333CC"/>
                </a:solidFill>
                <a:latin typeface="微软雅黑" panose="020B0503020204020204" pitchFamily="34" charset="-122"/>
                <a:ea typeface="微软雅黑" panose="020B0503020204020204" pitchFamily="34" charset="-122"/>
              </a:rPr>
              <a:t>和</a:t>
            </a:r>
            <a:r>
              <a:rPr kumimoji="1" lang="zh-CN" altLang="en-US" sz="2800" b="0" dirty="0">
                <a:solidFill>
                  <a:srgbClr val="FF0000"/>
                </a:solidFill>
                <a:latin typeface="微软雅黑" panose="020B0503020204020204" pitchFamily="34" charset="-122"/>
                <a:ea typeface="微软雅黑" panose="020B0503020204020204" pitchFamily="34" charset="-122"/>
              </a:rPr>
              <a:t>电磁波</a:t>
            </a:r>
            <a:r>
              <a:rPr kumimoji="1" lang="zh-CN" altLang="en-US" sz="2800" b="0" dirty="0">
                <a:solidFill>
                  <a:srgbClr val="3333CC"/>
                </a:solidFill>
                <a:latin typeface="微软雅黑" panose="020B0503020204020204" pitchFamily="34" charset="-122"/>
                <a:ea typeface="微软雅黑" panose="020B0503020204020204" pitchFamily="34" charset="-122"/>
              </a:rPr>
              <a:t>等。</a:t>
            </a:r>
          </a:p>
          <a:p>
            <a:endParaRPr lang="zh-CN" altLang="en-US" dirty="0"/>
          </a:p>
        </p:txBody>
      </p:sp>
      <p:graphicFrame>
        <p:nvGraphicFramePr>
          <p:cNvPr id="20" name="表格 20">
            <a:extLst>
              <a:ext uri="{FF2B5EF4-FFF2-40B4-BE49-F238E27FC236}">
                <a16:creationId xmlns:a16="http://schemas.microsoft.com/office/drawing/2014/main" id="{49B15F32-FA32-AFB6-B9EE-9C271976DEBF}"/>
              </a:ext>
            </a:extLst>
          </p:cNvPr>
          <p:cNvGraphicFramePr>
            <a:graphicFrameLocks noGrp="1"/>
          </p:cNvGraphicFramePr>
          <p:nvPr>
            <p:extLst>
              <p:ext uri="{D42A27DB-BD31-4B8C-83A1-F6EECF244321}">
                <p14:modId xmlns:p14="http://schemas.microsoft.com/office/powerpoint/2010/main" val="3606197385"/>
              </p:ext>
            </p:extLst>
          </p:nvPr>
        </p:nvGraphicFramePr>
        <p:xfrm>
          <a:off x="685800" y="4221088"/>
          <a:ext cx="7846640" cy="2390785"/>
        </p:xfrm>
        <a:graphic>
          <a:graphicData uri="http://schemas.openxmlformats.org/drawingml/2006/table">
            <a:tbl>
              <a:tblPr firstRow="1" bandRow="1">
                <a:tableStyleId>{21E4AEA4-8DFA-4A89-87EB-49C32662AFE0}</a:tableStyleId>
              </a:tblPr>
              <a:tblGrid>
                <a:gridCol w="1725960">
                  <a:extLst>
                    <a:ext uri="{9D8B030D-6E8A-4147-A177-3AD203B41FA5}">
                      <a16:colId xmlns:a16="http://schemas.microsoft.com/office/drawing/2014/main" val="4020591667"/>
                    </a:ext>
                  </a:extLst>
                </a:gridCol>
                <a:gridCol w="3505133">
                  <a:extLst>
                    <a:ext uri="{9D8B030D-6E8A-4147-A177-3AD203B41FA5}">
                      <a16:colId xmlns:a16="http://schemas.microsoft.com/office/drawing/2014/main" val="46552192"/>
                    </a:ext>
                  </a:extLst>
                </a:gridCol>
                <a:gridCol w="2615547">
                  <a:extLst>
                    <a:ext uri="{9D8B030D-6E8A-4147-A177-3AD203B41FA5}">
                      <a16:colId xmlns:a16="http://schemas.microsoft.com/office/drawing/2014/main" val="1986936353"/>
                    </a:ext>
                  </a:extLst>
                </a:gridCol>
              </a:tblGrid>
              <a:tr h="478157">
                <a:tc>
                  <a:txBody>
                    <a:bodyPr/>
                    <a:lstStyle/>
                    <a:p>
                      <a:pPr algn="ctr"/>
                      <a:r>
                        <a:rPr lang="zh-CN" altLang="en-US" dirty="0">
                          <a:latin typeface="微软雅黑" panose="020B0503020204020204" pitchFamily="34" charset="-122"/>
                          <a:ea typeface="微软雅黑" panose="020B0503020204020204" pitchFamily="34" charset="-122"/>
                        </a:rPr>
                        <a:t>名称</a:t>
                      </a:r>
                    </a:p>
                  </a:txBody>
                  <a:tcPr anchor="ctr"/>
                </a:tc>
                <a:tc>
                  <a:txBody>
                    <a:bodyPr/>
                    <a:lstStyle/>
                    <a:p>
                      <a:pPr algn="ctr"/>
                      <a:r>
                        <a:rPr lang="zh-CN" altLang="en-US" dirty="0">
                          <a:latin typeface="微软雅黑" panose="020B0503020204020204" pitchFamily="34" charset="-122"/>
                          <a:ea typeface="微软雅黑" panose="020B0503020204020204" pitchFamily="34" charset="-122"/>
                        </a:rPr>
                        <a:t>相对强度（以强相互左右为准）</a:t>
                      </a:r>
                    </a:p>
                  </a:txBody>
                  <a:tcPr anchor="ctr"/>
                </a:tc>
                <a:tc>
                  <a:txBody>
                    <a:bodyPr/>
                    <a:lstStyle/>
                    <a:p>
                      <a:pPr algn="ctr"/>
                      <a:r>
                        <a:rPr lang="zh-CN" altLang="en-US" dirty="0">
                          <a:latin typeface="微软雅黑" panose="020B0503020204020204" pitchFamily="34" charset="-122"/>
                          <a:ea typeface="微软雅黑" panose="020B0503020204020204" pitchFamily="34" charset="-122"/>
                        </a:rPr>
                        <a:t>作用范围（</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a:t>
                      </a:r>
                    </a:p>
                  </a:txBody>
                  <a:tcPr anchor="ctr"/>
                </a:tc>
                <a:extLst>
                  <a:ext uri="{0D108BD9-81ED-4DB2-BD59-A6C34878D82A}">
                    <a16:rowId xmlns:a16="http://schemas.microsoft.com/office/drawing/2014/main" val="3492033959"/>
                  </a:ext>
                </a:extLst>
              </a:tr>
              <a:tr h="478157">
                <a:tc>
                  <a:txBody>
                    <a:bodyPr/>
                    <a:lstStyle/>
                    <a:p>
                      <a:pPr algn="ctr"/>
                      <a:r>
                        <a:rPr lang="zh-CN" altLang="en-US" b="1" dirty="0">
                          <a:latin typeface="微软雅黑" panose="020B0503020204020204" pitchFamily="34" charset="-122"/>
                          <a:ea typeface="微软雅黑" panose="020B0503020204020204" pitchFamily="34" charset="-122"/>
                        </a:rPr>
                        <a:t>强相互作用</a:t>
                      </a:r>
                    </a:p>
                  </a:txBody>
                  <a:tcPr anchor="ctr"/>
                </a:tc>
                <a:tc>
                  <a:txBody>
                    <a:bodyPr/>
                    <a:lstStyle/>
                    <a:p>
                      <a:pPr algn="ct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1" dirty="0">
                          <a:latin typeface="微软雅黑" panose="020B0503020204020204" pitchFamily="34" charset="-122"/>
                          <a:ea typeface="微软雅黑" panose="020B0503020204020204" pitchFamily="34" charset="-122"/>
                        </a:rPr>
                        <a:t>10</a:t>
                      </a:r>
                      <a:r>
                        <a:rPr lang="en-US" altLang="zh-CN" b="1" baseline="30000" dirty="0">
                          <a:latin typeface="微软雅黑" panose="020B0503020204020204" pitchFamily="34" charset="-122"/>
                          <a:ea typeface="微软雅黑" panose="020B0503020204020204" pitchFamily="34" charset="-122"/>
                        </a:rPr>
                        <a:t>-15</a:t>
                      </a:r>
                      <a:endParaRPr lang="zh-CN" altLang="en-US" b="1" baseline="300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498758898"/>
                  </a:ext>
                </a:extLst>
              </a:tr>
              <a:tr h="478157">
                <a:tc>
                  <a:txBody>
                    <a:bodyPr/>
                    <a:lstStyle/>
                    <a:p>
                      <a:pPr algn="ctr"/>
                      <a:r>
                        <a:rPr lang="zh-CN" altLang="en-US" b="1" dirty="0">
                          <a:latin typeface="微软雅黑" panose="020B0503020204020204" pitchFamily="34" charset="-122"/>
                          <a:ea typeface="微软雅黑" panose="020B0503020204020204" pitchFamily="34" charset="-122"/>
                        </a:rPr>
                        <a:t>电磁相互作用</a:t>
                      </a:r>
                    </a:p>
                  </a:txBody>
                  <a:tcPr anchor="ctr"/>
                </a:tc>
                <a:tc>
                  <a:txBody>
                    <a:bodyPr/>
                    <a:lstStyle/>
                    <a:p>
                      <a:pPr algn="ctr"/>
                      <a:r>
                        <a:rPr lang="en-US" altLang="zh-CN" b="1" dirty="0">
                          <a:latin typeface="微软雅黑" panose="020B0503020204020204" pitchFamily="34" charset="-122"/>
                          <a:ea typeface="微软雅黑" panose="020B0503020204020204" pitchFamily="34" charset="-122"/>
                        </a:rPr>
                        <a:t>10</a:t>
                      </a:r>
                      <a:r>
                        <a:rPr lang="en-US" altLang="zh-CN" b="1" baseline="30000" dirty="0">
                          <a:latin typeface="微软雅黑" panose="020B0503020204020204" pitchFamily="34" charset="-122"/>
                          <a:ea typeface="微软雅黑" panose="020B0503020204020204" pitchFamily="34" charset="-122"/>
                        </a:rPr>
                        <a:t>-2</a:t>
                      </a:r>
                      <a:endParaRPr lang="zh-CN" altLang="en-US" b="1" baseline="300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1" dirty="0">
                          <a:latin typeface="微软雅黑" panose="020B0503020204020204" pitchFamily="34" charset="-122"/>
                          <a:ea typeface="微软雅黑" panose="020B0503020204020204" pitchFamily="34" charset="-122"/>
                        </a:rPr>
                        <a:t>无限大</a:t>
                      </a:r>
                    </a:p>
                  </a:txBody>
                  <a:tcPr anchor="ctr"/>
                </a:tc>
                <a:extLst>
                  <a:ext uri="{0D108BD9-81ED-4DB2-BD59-A6C34878D82A}">
                    <a16:rowId xmlns:a16="http://schemas.microsoft.com/office/drawing/2014/main" val="2132799804"/>
                  </a:ext>
                </a:extLst>
              </a:tr>
              <a:tr h="478157">
                <a:tc>
                  <a:txBody>
                    <a:bodyPr/>
                    <a:lstStyle/>
                    <a:p>
                      <a:pPr algn="ctr"/>
                      <a:r>
                        <a:rPr lang="zh-CN" altLang="en-US" b="1" dirty="0">
                          <a:latin typeface="微软雅黑" panose="020B0503020204020204" pitchFamily="34" charset="-122"/>
                          <a:ea typeface="微软雅黑" panose="020B0503020204020204" pitchFamily="34" charset="-122"/>
                        </a:rPr>
                        <a:t>弱相互作用</a:t>
                      </a:r>
                    </a:p>
                  </a:txBody>
                  <a:tcPr anchor="ctr"/>
                </a:tc>
                <a:tc>
                  <a:txBody>
                    <a:bodyPr/>
                    <a:lstStyle/>
                    <a:p>
                      <a:pPr algn="ctr"/>
                      <a:r>
                        <a:rPr lang="en-US" altLang="zh-CN" b="1" dirty="0">
                          <a:latin typeface="微软雅黑" panose="020B0503020204020204" pitchFamily="34" charset="-122"/>
                          <a:ea typeface="微软雅黑" panose="020B0503020204020204" pitchFamily="34" charset="-122"/>
                        </a:rPr>
                        <a:t>10</a:t>
                      </a:r>
                      <a:r>
                        <a:rPr lang="en-US" altLang="zh-CN" b="1" baseline="30000" dirty="0">
                          <a:latin typeface="微软雅黑" panose="020B0503020204020204" pitchFamily="34" charset="-122"/>
                          <a:ea typeface="微软雅黑" panose="020B0503020204020204" pitchFamily="34" charset="-122"/>
                        </a:rPr>
                        <a:t>-13</a:t>
                      </a:r>
                      <a:endParaRPr lang="zh-CN" altLang="en-US" b="1" baseline="300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1" dirty="0">
                          <a:latin typeface="微软雅黑" panose="020B0503020204020204" pitchFamily="34" charset="-122"/>
                          <a:ea typeface="微软雅黑" panose="020B0503020204020204" pitchFamily="34" charset="-122"/>
                        </a:rPr>
                        <a:t>10</a:t>
                      </a:r>
                      <a:r>
                        <a:rPr lang="en-US" altLang="zh-CN" b="1" baseline="30000" dirty="0">
                          <a:latin typeface="微软雅黑" panose="020B0503020204020204" pitchFamily="34" charset="-122"/>
                          <a:ea typeface="微软雅黑" panose="020B0503020204020204" pitchFamily="34" charset="-122"/>
                        </a:rPr>
                        <a:t>-18</a:t>
                      </a:r>
                      <a:endParaRPr lang="zh-CN" altLang="en-US" b="1" baseline="300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043356155"/>
                  </a:ext>
                </a:extLst>
              </a:tr>
              <a:tr h="478157">
                <a:tc>
                  <a:txBody>
                    <a:bodyPr/>
                    <a:lstStyle/>
                    <a:p>
                      <a:pPr algn="ctr"/>
                      <a:r>
                        <a:rPr lang="zh-CN" altLang="en-US" b="1" dirty="0">
                          <a:latin typeface="微软雅黑" panose="020B0503020204020204" pitchFamily="34" charset="-122"/>
                          <a:ea typeface="微软雅黑" panose="020B0503020204020204" pitchFamily="34" charset="-122"/>
                        </a:rPr>
                        <a:t>引力相互作用</a:t>
                      </a:r>
                    </a:p>
                  </a:txBody>
                  <a:tcPr anchor="ctr"/>
                </a:tc>
                <a:tc>
                  <a:txBody>
                    <a:bodyPr/>
                    <a:lstStyle/>
                    <a:p>
                      <a:pPr algn="ctr"/>
                      <a:r>
                        <a:rPr lang="en-US" altLang="zh-CN" b="1" dirty="0">
                          <a:latin typeface="微软雅黑" panose="020B0503020204020204" pitchFamily="34" charset="-122"/>
                          <a:ea typeface="微软雅黑" panose="020B0503020204020204" pitchFamily="34" charset="-122"/>
                        </a:rPr>
                        <a:t>10</a:t>
                      </a:r>
                      <a:r>
                        <a:rPr lang="en-US" altLang="zh-CN" b="1" baseline="30000" dirty="0">
                          <a:latin typeface="微软雅黑" panose="020B0503020204020204" pitchFamily="34" charset="-122"/>
                          <a:ea typeface="微软雅黑" panose="020B0503020204020204" pitchFamily="34" charset="-122"/>
                        </a:rPr>
                        <a:t>-39</a:t>
                      </a:r>
                      <a:endParaRPr lang="zh-CN" altLang="en-US" b="1" baseline="300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1" dirty="0">
                          <a:latin typeface="微软雅黑" panose="020B0503020204020204" pitchFamily="34" charset="-122"/>
                          <a:ea typeface="微软雅黑" panose="020B0503020204020204" pitchFamily="34" charset="-122"/>
                        </a:rPr>
                        <a:t>无限大</a:t>
                      </a:r>
                    </a:p>
                  </a:txBody>
                  <a:tcPr anchor="ctr"/>
                </a:tc>
                <a:extLst>
                  <a:ext uri="{0D108BD9-81ED-4DB2-BD59-A6C34878D82A}">
                    <a16:rowId xmlns:a16="http://schemas.microsoft.com/office/drawing/2014/main" val="1818934514"/>
                  </a:ext>
                </a:extLst>
              </a:tr>
            </a:tbl>
          </a:graphicData>
        </a:graphic>
      </p:graphicFrame>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animEffect transition="in" filter="fade">
                                      <p:cBhvr>
                                        <p:cTn id="7" dur="500"/>
                                        <p:tgtEl>
                                          <p:spTgt spid="307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726"/>
                                        </p:tgtEl>
                                        <p:attrNameLst>
                                          <p:attrName>style.visibility</p:attrName>
                                        </p:attrNameLst>
                                      </p:cBhvr>
                                      <p:to>
                                        <p:strVal val="visible"/>
                                      </p:to>
                                    </p:set>
                                    <p:animEffect transition="in" filter="fade">
                                      <p:cBhvr>
                                        <p:cTn id="15" dur="500"/>
                                        <p:tgtEl>
                                          <p:spTgt spid="30726"/>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p:bldP spid="30726"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29558" y="356872"/>
            <a:ext cx="6858000" cy="1230911"/>
          </a:xfrm>
        </p:spPr>
        <p:txBody>
          <a:bodyPr>
            <a:noAutofit/>
          </a:bodyPr>
          <a:lstStyle/>
          <a:p>
            <a:r>
              <a:rPr lang="zh-CN" altLang="en-US" sz="3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大学物理</a:t>
            </a:r>
            <a:r>
              <a:rPr lang="en-US" altLang="zh-CN" sz="3200" dirty="0" err="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AⅡ</a:t>
            </a:r>
            <a:r>
              <a:rPr lang="en-US" altLang="zh-CN" sz="3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a:t>
            </a:r>
            <a:br>
              <a:rPr lang="en-US" altLang="zh-CN" sz="3200" dirty="0">
                <a:latin typeface="Times New Roman" panose="02020603050405020304" pitchFamily="18" charset="0"/>
                <a:ea typeface="楷体" panose="02010609060101010101" pitchFamily="49" charset="-122"/>
                <a:cs typeface="Times New Roman" panose="02020603050405020304" pitchFamily="18" charset="0"/>
              </a:rPr>
            </a:br>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200" dirty="0">
                <a:latin typeface="Times New Roman" panose="02020603050405020304" pitchFamily="18" charset="0"/>
                <a:ea typeface="楷体" panose="02010609060101010101" pitchFamily="49" charset="-122"/>
                <a:cs typeface="Times New Roman" panose="02020603050405020304" pitchFamily="18" charset="0"/>
              </a:rPr>
              <a:t>64</a:t>
            </a:r>
            <a:r>
              <a:rPr lang="zh-CN" altLang="en-US" sz="3200" dirty="0">
                <a:latin typeface="Times New Roman" panose="02020603050405020304" pitchFamily="18" charset="0"/>
                <a:ea typeface="楷体" panose="02010609060101010101" pitchFamily="49" charset="-122"/>
                <a:cs typeface="Times New Roman" panose="02020603050405020304" pitchFamily="18" charset="0"/>
              </a:rPr>
              <a:t>学时）</a:t>
            </a:r>
          </a:p>
        </p:txBody>
      </p:sp>
      <p:sp>
        <p:nvSpPr>
          <p:cNvPr id="3" name="副标题 2"/>
          <p:cNvSpPr>
            <a:spLocks noGrp="1"/>
          </p:cNvSpPr>
          <p:nvPr>
            <p:ph type="subTitle" idx="1"/>
          </p:nvPr>
        </p:nvSpPr>
        <p:spPr>
          <a:xfrm>
            <a:off x="222592" y="1680062"/>
            <a:ext cx="8556771" cy="4606534"/>
          </a:xfrm>
        </p:spPr>
        <p:txBody>
          <a:bodyPr>
            <a:noAutofit/>
          </a:bodyPr>
          <a:lstStyle/>
          <a:p>
            <a:pPr>
              <a:lnSpc>
                <a:spcPct val="150000"/>
              </a:lnSpc>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课程号：</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100180121</a:t>
            </a:r>
          </a:p>
          <a:p>
            <a:pPr>
              <a:lnSpc>
                <a:spcPct val="150000"/>
              </a:lnSpc>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上课地点：良乡</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理教楼</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406</a:t>
            </a:r>
          </a:p>
          <a:p>
            <a:pPr>
              <a:lnSpc>
                <a:spcPct val="150000"/>
              </a:lnSpc>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上课时间：</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4-19</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周，</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周二</a:t>
            </a:r>
            <a:r>
              <a:rPr lang="en-US" altLang="zh-CN"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1-2</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节和周四</a:t>
            </a:r>
            <a:r>
              <a:rPr lang="en-US" altLang="zh-CN"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3-4</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节</a:t>
            </a:r>
            <a:endParaRPr lang="en-US" altLang="zh-CN"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任课教师：乔佳斌（物理学院）</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Email</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u="sng" dirty="0">
                <a:latin typeface="Times New Roman" panose="02020603050405020304" pitchFamily="18" charset="0"/>
                <a:ea typeface="楷体" panose="02010609060101010101" pitchFamily="49" charset="-122"/>
                <a:cs typeface="Times New Roman" panose="02020603050405020304" pitchFamily="18" charset="0"/>
              </a:rPr>
              <a:t>jiabinqiao@bit.edu.cn</a:t>
            </a:r>
          </a:p>
          <a:p>
            <a:pPr>
              <a:lnSpc>
                <a:spcPct val="150000"/>
              </a:lnSpc>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办公室：理学楼</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A302</a:t>
            </a:r>
          </a:p>
        </p:txBody>
      </p:sp>
    </p:spTree>
    <p:extLst>
      <p:ext uri="{BB962C8B-B14F-4D97-AF65-F5344CB8AC3E}">
        <p14:creationId xmlns:p14="http://schemas.microsoft.com/office/powerpoint/2010/main" val="2578742027"/>
      </p:ext>
    </p:extLst>
  </p:cSld>
  <p:clrMapOvr>
    <a:masterClrMapping/>
  </p:clrMapOvr>
  <p:transition>
    <p:zoom dir="in"/>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79388" y="-26988"/>
            <a:ext cx="7162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zh-CN" altLang="en-US" dirty="0">
                <a:solidFill>
                  <a:srgbClr val="3333CC"/>
                </a:solidFill>
                <a:latin typeface="微软雅黑" panose="020B0503020204020204" pitchFamily="34" charset="-122"/>
                <a:ea typeface="微软雅黑" panose="020B0503020204020204" pitchFamily="34" charset="-122"/>
              </a:rPr>
              <a:t>三、历史上对于电磁现象的观察与研究</a:t>
            </a:r>
            <a:endParaRPr kumimoji="1" lang="zh-CN" altLang="en-US" b="0" dirty="0">
              <a:solidFill>
                <a:srgbClr val="3333CC"/>
              </a:solidFill>
              <a:latin typeface="微软雅黑" panose="020B0503020204020204" pitchFamily="34" charset="-122"/>
              <a:ea typeface="微软雅黑" panose="020B0503020204020204" pitchFamily="34" charset="-122"/>
            </a:endParaRPr>
          </a:p>
        </p:txBody>
      </p:sp>
      <p:sp>
        <p:nvSpPr>
          <p:cNvPr id="31748" name="Text Box 4"/>
          <p:cNvSpPr txBox="1">
            <a:spLocks noChangeArrowheads="1"/>
          </p:cNvSpPr>
          <p:nvPr/>
        </p:nvSpPr>
        <p:spPr bwMode="auto">
          <a:xfrm>
            <a:off x="107950" y="749300"/>
            <a:ext cx="47520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kumimoji="1" lang="en-US" altLang="zh-CN" sz="2800" dirty="0">
                <a:solidFill>
                  <a:srgbClr val="3333CC"/>
                </a:solidFill>
                <a:latin typeface="微软雅黑" panose="020B0503020204020204" pitchFamily="34" charset="-122"/>
                <a:ea typeface="微软雅黑" panose="020B0503020204020204" pitchFamily="34" charset="-122"/>
              </a:rPr>
              <a:t>1.</a:t>
            </a:r>
            <a:r>
              <a:rPr kumimoji="1" lang="zh-CN" altLang="en-US" sz="2800" dirty="0">
                <a:solidFill>
                  <a:srgbClr val="3333CC"/>
                </a:solidFill>
                <a:latin typeface="微软雅黑" panose="020B0503020204020204" pitchFamily="34" charset="-122"/>
                <a:ea typeface="微软雅黑" panose="020B0503020204020204" pitchFamily="34" charset="-122"/>
              </a:rPr>
              <a:t>观察与记录（定性研究）</a:t>
            </a:r>
            <a:endParaRPr kumimoji="1" lang="zh-CN" altLang="en-US" sz="2800" b="0" dirty="0">
              <a:solidFill>
                <a:srgbClr val="3333CC"/>
              </a:solidFill>
              <a:latin typeface="微软雅黑" panose="020B0503020204020204" pitchFamily="34" charset="-122"/>
              <a:ea typeface="微软雅黑" panose="020B0503020204020204" pitchFamily="34" charset="-122"/>
            </a:endParaRPr>
          </a:p>
        </p:txBody>
      </p:sp>
      <p:sp>
        <p:nvSpPr>
          <p:cNvPr id="31750" name="Text Box 6"/>
          <p:cNvSpPr txBox="1">
            <a:spLocks noChangeArrowheads="1"/>
          </p:cNvSpPr>
          <p:nvPr/>
        </p:nvSpPr>
        <p:spPr bwMode="auto">
          <a:xfrm>
            <a:off x="117475" y="2492375"/>
            <a:ext cx="3733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kumimoji="1" lang="en-US" altLang="zh-CN" sz="2800">
                <a:solidFill>
                  <a:srgbClr val="3333CC"/>
                </a:solidFill>
                <a:latin typeface="微软雅黑" panose="020B0503020204020204" pitchFamily="34" charset="-122"/>
                <a:ea typeface="微软雅黑" panose="020B0503020204020204" pitchFamily="34" charset="-122"/>
              </a:rPr>
              <a:t>2.</a:t>
            </a:r>
            <a:r>
              <a:rPr kumimoji="1" lang="zh-CN" altLang="en-US" sz="2800">
                <a:solidFill>
                  <a:srgbClr val="3333CC"/>
                </a:solidFill>
                <a:latin typeface="微软雅黑" panose="020B0503020204020204" pitchFamily="34" charset="-122"/>
                <a:ea typeface="微软雅黑" panose="020B0503020204020204" pitchFamily="34" charset="-122"/>
              </a:rPr>
              <a:t>定量研究</a:t>
            </a:r>
            <a:endParaRPr kumimoji="1" lang="zh-CN" altLang="en-US" sz="2800" b="0">
              <a:solidFill>
                <a:srgbClr val="3333CC"/>
              </a:solidFill>
              <a:latin typeface="微软雅黑" panose="020B0503020204020204" pitchFamily="34" charset="-122"/>
              <a:ea typeface="微软雅黑" panose="020B0503020204020204" pitchFamily="34" charset="-122"/>
            </a:endParaRPr>
          </a:p>
        </p:txBody>
      </p:sp>
      <p:sp>
        <p:nvSpPr>
          <p:cNvPr id="31751" name="Text Box 7"/>
          <p:cNvSpPr txBox="1">
            <a:spLocks noChangeArrowheads="1"/>
          </p:cNvSpPr>
          <p:nvPr/>
        </p:nvSpPr>
        <p:spPr bwMode="auto">
          <a:xfrm>
            <a:off x="217488" y="6092825"/>
            <a:ext cx="8785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kumimoji="1" lang="en-US" altLang="zh-CN" sz="2800" dirty="0">
                <a:solidFill>
                  <a:srgbClr val="3333CC"/>
                </a:solidFill>
                <a:latin typeface="微软雅黑" panose="020B0503020204020204" pitchFamily="34" charset="-122"/>
                <a:ea typeface="微软雅黑" panose="020B0503020204020204" pitchFamily="34" charset="-122"/>
              </a:rPr>
              <a:t>3.</a:t>
            </a:r>
            <a:r>
              <a:rPr kumimoji="1" lang="zh-CN" altLang="en-US" sz="2800" dirty="0">
                <a:solidFill>
                  <a:srgbClr val="3333CC"/>
                </a:solidFill>
                <a:latin typeface="微软雅黑" panose="020B0503020204020204" pitchFamily="34" charset="-122"/>
                <a:ea typeface="微软雅黑" panose="020B0503020204020204" pitchFamily="34" charset="-122"/>
              </a:rPr>
              <a:t>相对论的创立进一步证明电磁场是一个统一的实体</a:t>
            </a:r>
          </a:p>
        </p:txBody>
      </p:sp>
      <p:sp>
        <p:nvSpPr>
          <p:cNvPr id="31753" name="Text Box 9"/>
          <p:cNvSpPr txBox="1">
            <a:spLocks noChangeArrowheads="1"/>
          </p:cNvSpPr>
          <p:nvPr/>
        </p:nvSpPr>
        <p:spPr bwMode="auto">
          <a:xfrm>
            <a:off x="571500" y="3141663"/>
            <a:ext cx="35092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
                <a:srgbClr val="CC3300"/>
              </a:buClr>
              <a:buFont typeface="Wingdings" panose="05000000000000000000" pitchFamily="2" charset="2"/>
              <a:buChar char="Ø"/>
            </a:pPr>
            <a:r>
              <a:rPr kumimoji="1" lang="en-US" altLang="zh-CN" sz="2800" b="0">
                <a:solidFill>
                  <a:srgbClr val="3333CC"/>
                </a:solidFill>
                <a:latin typeface="微软雅黑" panose="020B0503020204020204" pitchFamily="34" charset="-122"/>
                <a:ea typeface="微软雅黑" panose="020B0503020204020204" pitchFamily="34" charset="-122"/>
              </a:rPr>
              <a:t>1785</a:t>
            </a:r>
            <a:r>
              <a:rPr kumimoji="1" lang="zh-CN" altLang="en-US" sz="2800" b="0">
                <a:solidFill>
                  <a:srgbClr val="3333CC"/>
                </a:solidFill>
                <a:latin typeface="微软雅黑" panose="020B0503020204020204" pitchFamily="34" charset="-122"/>
                <a:ea typeface="微软雅黑" panose="020B0503020204020204" pitchFamily="34" charset="-122"/>
              </a:rPr>
              <a:t>年，</a:t>
            </a:r>
            <a:r>
              <a:rPr lang="zh-CN" altLang="en-US" sz="2800" b="0">
                <a:solidFill>
                  <a:srgbClr val="3333CC"/>
                </a:solidFill>
                <a:latin typeface="微软雅黑" panose="020B0503020204020204" pitchFamily="34" charset="-122"/>
                <a:ea typeface="微软雅黑" panose="020B0503020204020204" pitchFamily="34" charset="-122"/>
              </a:rPr>
              <a:t>库仑定律</a:t>
            </a:r>
            <a:endParaRPr kumimoji="1" lang="zh-CN" altLang="en-US" sz="2800" b="0">
              <a:solidFill>
                <a:srgbClr val="3333CC"/>
              </a:solidFill>
              <a:latin typeface="微软雅黑" panose="020B0503020204020204" pitchFamily="34" charset="-122"/>
              <a:ea typeface="微软雅黑" panose="020B0503020204020204" pitchFamily="34" charset="-122"/>
            </a:endParaRPr>
          </a:p>
        </p:txBody>
      </p:sp>
      <p:sp>
        <p:nvSpPr>
          <p:cNvPr id="31754" name="Text Box 10"/>
          <p:cNvSpPr txBox="1">
            <a:spLocks noChangeArrowheads="1"/>
          </p:cNvSpPr>
          <p:nvPr/>
        </p:nvSpPr>
        <p:spPr bwMode="auto">
          <a:xfrm>
            <a:off x="571500" y="3727450"/>
            <a:ext cx="35092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
                <a:srgbClr val="CC3300"/>
              </a:buClr>
              <a:buFont typeface="Wingdings" panose="05000000000000000000" pitchFamily="2" charset="2"/>
              <a:buChar char="Ø"/>
            </a:pPr>
            <a:r>
              <a:rPr kumimoji="1" lang="en-US" altLang="zh-CN" sz="2800" b="0">
                <a:solidFill>
                  <a:srgbClr val="3333CC"/>
                </a:solidFill>
                <a:latin typeface="微软雅黑" panose="020B0503020204020204" pitchFamily="34" charset="-122"/>
                <a:ea typeface="微软雅黑" panose="020B0503020204020204" pitchFamily="34" charset="-122"/>
              </a:rPr>
              <a:t>1786</a:t>
            </a:r>
            <a:r>
              <a:rPr kumimoji="1" lang="zh-CN" altLang="en-US" sz="2800" b="0">
                <a:solidFill>
                  <a:srgbClr val="3333CC"/>
                </a:solidFill>
                <a:latin typeface="微软雅黑" panose="020B0503020204020204" pitchFamily="34" charset="-122"/>
                <a:ea typeface="微软雅黑" panose="020B0503020204020204" pitchFamily="34" charset="-122"/>
              </a:rPr>
              <a:t>年，欧姆定律</a:t>
            </a:r>
          </a:p>
        </p:txBody>
      </p:sp>
      <p:sp>
        <p:nvSpPr>
          <p:cNvPr id="31755" name="Text Box 11"/>
          <p:cNvSpPr txBox="1">
            <a:spLocks noChangeArrowheads="1"/>
          </p:cNvSpPr>
          <p:nvPr/>
        </p:nvSpPr>
        <p:spPr bwMode="auto">
          <a:xfrm>
            <a:off x="588963" y="1825625"/>
            <a:ext cx="60228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
                <a:srgbClr val="CC3300"/>
              </a:buClr>
              <a:buFont typeface="Wingdings" panose="05000000000000000000" pitchFamily="2" charset="2"/>
              <a:buChar char="Ø"/>
            </a:pPr>
            <a:r>
              <a:rPr kumimoji="1" lang="en-US" altLang="zh-CN" sz="2800" b="0">
                <a:solidFill>
                  <a:srgbClr val="3333CC"/>
                </a:solidFill>
                <a:latin typeface="微软雅黑" panose="020B0503020204020204" pitchFamily="34" charset="-122"/>
                <a:ea typeface="微软雅黑" panose="020B0503020204020204" pitchFamily="34" charset="-122"/>
              </a:rPr>
              <a:t>1820</a:t>
            </a:r>
            <a:r>
              <a:rPr kumimoji="1" lang="zh-CN" altLang="en-US" sz="2800" b="0">
                <a:solidFill>
                  <a:srgbClr val="3333CC"/>
                </a:solidFill>
                <a:latin typeface="微软雅黑" panose="020B0503020204020204" pitchFamily="34" charset="-122"/>
                <a:ea typeface="微软雅黑" panose="020B0503020204020204" pitchFamily="34" charset="-122"/>
              </a:rPr>
              <a:t>年，奥斯特发现电流的磁效应</a:t>
            </a:r>
          </a:p>
        </p:txBody>
      </p:sp>
      <p:sp>
        <p:nvSpPr>
          <p:cNvPr id="31756" name="Text Box 12"/>
          <p:cNvSpPr txBox="1">
            <a:spLocks noChangeArrowheads="1"/>
          </p:cNvSpPr>
          <p:nvPr/>
        </p:nvSpPr>
        <p:spPr bwMode="auto">
          <a:xfrm>
            <a:off x="571500" y="4314825"/>
            <a:ext cx="72571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
                <a:srgbClr val="CC3300"/>
              </a:buClr>
              <a:buFont typeface="Wingdings" panose="05000000000000000000" pitchFamily="2" charset="2"/>
              <a:buChar char="Ø"/>
            </a:pPr>
            <a:r>
              <a:rPr kumimoji="1" lang="en-US" altLang="zh-CN" sz="2800" b="0">
                <a:solidFill>
                  <a:srgbClr val="3333CC"/>
                </a:solidFill>
                <a:latin typeface="微软雅黑" panose="020B0503020204020204" pitchFamily="34" charset="-122"/>
                <a:ea typeface="微软雅黑" panose="020B0503020204020204" pitchFamily="34" charset="-122"/>
              </a:rPr>
              <a:t>1820</a:t>
            </a:r>
            <a:r>
              <a:rPr kumimoji="1" lang="zh-CN" altLang="en-US" sz="2800" b="0">
                <a:solidFill>
                  <a:srgbClr val="3333CC"/>
                </a:solidFill>
                <a:latin typeface="微软雅黑" panose="020B0503020204020204" pitchFamily="34" charset="-122"/>
                <a:ea typeface="微软雅黑" panose="020B0503020204020204" pitchFamily="34" charset="-122"/>
              </a:rPr>
              <a:t>年，毕奥</a:t>
            </a:r>
            <a:r>
              <a:rPr kumimoji="1" lang="en-US" altLang="zh-CN" sz="2800" b="0">
                <a:solidFill>
                  <a:srgbClr val="3333CC"/>
                </a:solidFill>
                <a:latin typeface="微软雅黑" panose="020B0503020204020204" pitchFamily="34" charset="-122"/>
                <a:ea typeface="微软雅黑" panose="020B0503020204020204" pitchFamily="34" charset="-122"/>
              </a:rPr>
              <a:t>-</a:t>
            </a:r>
            <a:r>
              <a:rPr kumimoji="1" lang="zh-CN" altLang="en-US" sz="2800" b="0">
                <a:solidFill>
                  <a:srgbClr val="3333CC"/>
                </a:solidFill>
                <a:latin typeface="微软雅黑" panose="020B0503020204020204" pitchFamily="34" charset="-122"/>
                <a:ea typeface="微软雅黑" panose="020B0503020204020204" pitchFamily="34" charset="-122"/>
              </a:rPr>
              <a:t>萨伐尔定律，安培环路定理</a:t>
            </a:r>
          </a:p>
        </p:txBody>
      </p:sp>
      <p:sp>
        <p:nvSpPr>
          <p:cNvPr id="31757" name="Text Box 13"/>
          <p:cNvSpPr txBox="1">
            <a:spLocks noChangeArrowheads="1"/>
          </p:cNvSpPr>
          <p:nvPr/>
        </p:nvSpPr>
        <p:spPr bwMode="auto">
          <a:xfrm>
            <a:off x="571500" y="4900613"/>
            <a:ext cx="6381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
                <a:srgbClr val="CC3300"/>
              </a:buClr>
              <a:buFont typeface="Wingdings" panose="05000000000000000000" pitchFamily="2" charset="2"/>
              <a:buChar char="Ø"/>
            </a:pPr>
            <a:r>
              <a:rPr kumimoji="1" lang="en-US" altLang="zh-CN" sz="2800" b="0">
                <a:solidFill>
                  <a:srgbClr val="3333CC"/>
                </a:solidFill>
                <a:latin typeface="微软雅黑" panose="020B0503020204020204" pitchFamily="34" charset="-122"/>
                <a:ea typeface="微软雅黑" panose="020B0503020204020204" pitchFamily="34" charset="-122"/>
              </a:rPr>
              <a:t>1831</a:t>
            </a:r>
            <a:r>
              <a:rPr kumimoji="1" lang="zh-CN" altLang="en-US" sz="2800" b="0">
                <a:solidFill>
                  <a:srgbClr val="3333CC"/>
                </a:solidFill>
                <a:latin typeface="微软雅黑" panose="020B0503020204020204" pitchFamily="34" charset="-122"/>
                <a:ea typeface="微软雅黑" panose="020B0503020204020204" pitchFamily="34" charset="-122"/>
              </a:rPr>
              <a:t>年，法拉第发现了电磁感应现象</a:t>
            </a:r>
          </a:p>
        </p:txBody>
      </p:sp>
      <p:sp>
        <p:nvSpPr>
          <p:cNvPr id="31758" name="Text Box 14"/>
          <p:cNvSpPr txBox="1">
            <a:spLocks noChangeArrowheads="1"/>
          </p:cNvSpPr>
          <p:nvPr/>
        </p:nvSpPr>
        <p:spPr bwMode="auto">
          <a:xfrm>
            <a:off x="546100" y="5483225"/>
            <a:ext cx="7607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
                <a:srgbClr val="CC3300"/>
              </a:buClr>
              <a:buFont typeface="Wingdings" panose="05000000000000000000" pitchFamily="2" charset="2"/>
              <a:buChar char="Ø"/>
            </a:pPr>
            <a:r>
              <a:rPr kumimoji="1" lang="en-US" altLang="zh-CN" sz="2800" b="0" dirty="0">
                <a:solidFill>
                  <a:srgbClr val="3333CC"/>
                </a:solidFill>
                <a:latin typeface="微软雅黑" panose="020B0503020204020204" pitchFamily="34" charset="-122"/>
                <a:ea typeface="微软雅黑" panose="020B0503020204020204" pitchFamily="34" charset="-122"/>
              </a:rPr>
              <a:t>1865</a:t>
            </a:r>
            <a:r>
              <a:rPr kumimoji="1" lang="zh-CN" altLang="en-US" sz="2800" b="0" dirty="0">
                <a:solidFill>
                  <a:srgbClr val="3333CC"/>
                </a:solidFill>
                <a:latin typeface="微软雅黑" panose="020B0503020204020204" pitchFamily="34" charset="-122"/>
                <a:ea typeface="微软雅黑" panose="020B0503020204020204" pitchFamily="34" charset="-122"/>
              </a:rPr>
              <a:t>年，麦克斯韦建立了完整的电磁场理论</a:t>
            </a:r>
          </a:p>
        </p:txBody>
      </p:sp>
      <p:sp>
        <p:nvSpPr>
          <p:cNvPr id="15" name="Text Box 11"/>
          <p:cNvSpPr txBox="1">
            <a:spLocks noChangeArrowheads="1"/>
          </p:cNvSpPr>
          <p:nvPr/>
        </p:nvSpPr>
        <p:spPr bwMode="auto">
          <a:xfrm>
            <a:off x="600075" y="1317625"/>
            <a:ext cx="55194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
                <a:srgbClr val="CC3300"/>
              </a:buClr>
              <a:buFont typeface="Wingdings" panose="05000000000000000000" pitchFamily="2" charset="2"/>
              <a:buChar char="Ø"/>
            </a:pPr>
            <a:r>
              <a:rPr kumimoji="1" lang="zh-CN" altLang="en-US" sz="2800" b="0" dirty="0">
                <a:solidFill>
                  <a:srgbClr val="3333CC"/>
                </a:solidFill>
                <a:latin typeface="微软雅黑" panose="020B0503020204020204" pitchFamily="34" charset="-122"/>
                <a:ea typeface="微软雅黑" panose="020B0503020204020204" pitchFamily="34" charset="-122"/>
              </a:rPr>
              <a:t>东汉王充</a:t>
            </a:r>
            <a:r>
              <a:rPr kumimoji="1" lang="en-US" altLang="zh-CN" sz="2800" b="0" dirty="0">
                <a:solidFill>
                  <a:srgbClr val="3333CC"/>
                </a:solidFill>
                <a:latin typeface="微软雅黑" panose="020B0503020204020204" pitchFamily="34" charset="-122"/>
                <a:ea typeface="微软雅黑" panose="020B0503020204020204" pitchFamily="34" charset="-122"/>
              </a:rPr>
              <a:t>《</a:t>
            </a:r>
            <a:r>
              <a:rPr kumimoji="1" lang="zh-CN" altLang="en-US" sz="2800" b="0" dirty="0">
                <a:solidFill>
                  <a:srgbClr val="3333CC"/>
                </a:solidFill>
                <a:latin typeface="微软雅黑" panose="020B0503020204020204" pitchFamily="34" charset="-122"/>
                <a:ea typeface="微软雅黑" panose="020B0503020204020204" pitchFamily="34" charset="-122"/>
              </a:rPr>
              <a:t>论衡</a:t>
            </a:r>
            <a:r>
              <a:rPr kumimoji="1" lang="en-US" altLang="zh-CN" sz="2800" b="0" dirty="0">
                <a:solidFill>
                  <a:srgbClr val="3333CC"/>
                </a:solidFill>
                <a:latin typeface="微软雅黑" panose="020B0503020204020204" pitchFamily="34" charset="-122"/>
                <a:ea typeface="微软雅黑" panose="020B0503020204020204" pitchFamily="34" charset="-122"/>
              </a:rPr>
              <a:t>》</a:t>
            </a:r>
            <a:r>
              <a:rPr kumimoji="1" lang="zh-CN" altLang="en-US" sz="2800" b="0" dirty="0">
                <a:solidFill>
                  <a:srgbClr val="3333CC"/>
                </a:solidFill>
                <a:latin typeface="微软雅黑" panose="020B0503020204020204" pitchFamily="34" charset="-122"/>
                <a:ea typeface="微软雅黑" panose="020B0503020204020204" pitchFamily="34" charset="-122"/>
              </a:rPr>
              <a:t>“磁石引针”</a:t>
            </a: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with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checkerboard(across)">
                                      <p:cBhvr>
                                        <p:cTn id="7" dur="500"/>
                                        <p:tgtEl>
                                          <p:spTgt spid="317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31748"/>
                                        </p:tgtEl>
                                        <p:attrNameLst>
                                          <p:attrName>style.visibility</p:attrName>
                                        </p:attrNameLst>
                                      </p:cBhvr>
                                      <p:to>
                                        <p:strVal val="visible"/>
                                      </p:to>
                                    </p:set>
                                    <p:animEffect transition="in" filter="checkerboard(down)">
                                      <p:cBhvr>
                                        <p:cTn id="12" dur="500"/>
                                        <p:tgtEl>
                                          <p:spTgt spid="317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10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755"/>
                                        </p:tgtEl>
                                        <p:attrNameLst>
                                          <p:attrName>style.visibility</p:attrName>
                                        </p:attrNameLst>
                                      </p:cBhvr>
                                      <p:to>
                                        <p:strVal val="visible"/>
                                      </p:to>
                                    </p:set>
                                    <p:animEffect transition="in" filter="wipe(left)">
                                      <p:cBhvr>
                                        <p:cTn id="22" dur="1000"/>
                                        <p:tgtEl>
                                          <p:spTgt spid="3175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5" fill="hold" grpId="0" nodeType="clickEffect">
                                  <p:stCondLst>
                                    <p:cond delay="0"/>
                                  </p:stCondLst>
                                  <p:childTnLst>
                                    <p:set>
                                      <p:cBhvr>
                                        <p:cTn id="26" dur="1" fill="hold">
                                          <p:stCondLst>
                                            <p:cond delay="0"/>
                                          </p:stCondLst>
                                        </p:cTn>
                                        <p:tgtEl>
                                          <p:spTgt spid="31750"/>
                                        </p:tgtEl>
                                        <p:attrNameLst>
                                          <p:attrName>style.visibility</p:attrName>
                                        </p:attrNameLst>
                                      </p:cBhvr>
                                      <p:to>
                                        <p:strVal val="visible"/>
                                      </p:to>
                                    </p:set>
                                    <p:animEffect transition="in" filter="checkerboard(down)">
                                      <p:cBhvr>
                                        <p:cTn id="27" dur="500"/>
                                        <p:tgtEl>
                                          <p:spTgt spid="3175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1753"/>
                                        </p:tgtEl>
                                        <p:attrNameLst>
                                          <p:attrName>style.visibility</p:attrName>
                                        </p:attrNameLst>
                                      </p:cBhvr>
                                      <p:to>
                                        <p:strVal val="visible"/>
                                      </p:to>
                                    </p:set>
                                    <p:animEffect transition="in" filter="wipe(left)">
                                      <p:cBhvr>
                                        <p:cTn id="32" dur="1000"/>
                                        <p:tgtEl>
                                          <p:spTgt spid="3175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754"/>
                                        </p:tgtEl>
                                        <p:attrNameLst>
                                          <p:attrName>style.visibility</p:attrName>
                                        </p:attrNameLst>
                                      </p:cBhvr>
                                      <p:to>
                                        <p:strVal val="visible"/>
                                      </p:to>
                                    </p:set>
                                    <p:animEffect transition="in" filter="wipe(left)">
                                      <p:cBhvr>
                                        <p:cTn id="37" dur="1000"/>
                                        <p:tgtEl>
                                          <p:spTgt spid="3175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756"/>
                                        </p:tgtEl>
                                        <p:attrNameLst>
                                          <p:attrName>style.visibility</p:attrName>
                                        </p:attrNameLst>
                                      </p:cBhvr>
                                      <p:to>
                                        <p:strVal val="visible"/>
                                      </p:to>
                                    </p:set>
                                    <p:animEffect transition="in" filter="wipe(left)">
                                      <p:cBhvr>
                                        <p:cTn id="42" dur="1000"/>
                                        <p:tgtEl>
                                          <p:spTgt spid="3175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1757"/>
                                        </p:tgtEl>
                                        <p:attrNameLst>
                                          <p:attrName>style.visibility</p:attrName>
                                        </p:attrNameLst>
                                      </p:cBhvr>
                                      <p:to>
                                        <p:strVal val="visible"/>
                                      </p:to>
                                    </p:set>
                                    <p:animEffect transition="in" filter="wipe(left)">
                                      <p:cBhvr>
                                        <p:cTn id="47" dur="1000"/>
                                        <p:tgtEl>
                                          <p:spTgt spid="3175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1758"/>
                                        </p:tgtEl>
                                        <p:attrNameLst>
                                          <p:attrName>style.visibility</p:attrName>
                                        </p:attrNameLst>
                                      </p:cBhvr>
                                      <p:to>
                                        <p:strVal val="visible"/>
                                      </p:to>
                                    </p:set>
                                    <p:animEffect transition="in" filter="wipe(left)">
                                      <p:cBhvr>
                                        <p:cTn id="52" dur="500"/>
                                        <p:tgtEl>
                                          <p:spTgt spid="3175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 presetClass="entr" presetSubtype="5" fill="hold" grpId="0" nodeType="clickEffect">
                                  <p:stCondLst>
                                    <p:cond delay="0"/>
                                  </p:stCondLst>
                                  <p:childTnLst>
                                    <p:set>
                                      <p:cBhvr>
                                        <p:cTn id="56" dur="1" fill="hold">
                                          <p:stCondLst>
                                            <p:cond delay="0"/>
                                          </p:stCondLst>
                                        </p:cTn>
                                        <p:tgtEl>
                                          <p:spTgt spid="31751"/>
                                        </p:tgtEl>
                                        <p:attrNameLst>
                                          <p:attrName>style.visibility</p:attrName>
                                        </p:attrNameLst>
                                      </p:cBhvr>
                                      <p:to>
                                        <p:strVal val="visible"/>
                                      </p:to>
                                    </p:set>
                                    <p:animEffect transition="in" filter="checkerboard(down)">
                                      <p:cBhvr>
                                        <p:cTn id="57" dur="500"/>
                                        <p:tgtEl>
                                          <p:spTgt spid="31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utoUpdateAnimBg="0"/>
      <p:bldP spid="31748" grpId="0" autoUpdateAnimBg="0"/>
      <p:bldP spid="31750" grpId="0" autoUpdateAnimBg="0"/>
      <p:bldP spid="31751" grpId="0" autoUpdateAnimBg="0"/>
      <p:bldP spid="31753" grpId="0"/>
      <p:bldP spid="31754" grpId="0"/>
      <p:bldP spid="31755" grpId="0"/>
      <p:bldP spid="31756" grpId="0"/>
      <p:bldP spid="31757" grpId="0"/>
      <p:bldP spid="31758"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Text Box 3"/>
          <p:cNvSpPr txBox="1">
            <a:spLocks noChangeArrowheads="1"/>
          </p:cNvSpPr>
          <p:nvPr/>
        </p:nvSpPr>
        <p:spPr bwMode="auto">
          <a:xfrm>
            <a:off x="533400" y="2548160"/>
            <a:ext cx="8229600" cy="3113088"/>
          </a:xfrm>
          <a:prstGeom prst="rect">
            <a:avLst/>
          </a:prstGeom>
          <a:noFill/>
          <a:ln w="9525" cap="sq">
            <a:noFill/>
            <a:miter lim="800000"/>
            <a:headEnd/>
            <a:tailEnd/>
          </a:ln>
          <a:effectLst/>
        </p:spPr>
        <p:txBody>
          <a:bodyPr>
            <a:spAutoFit/>
          </a:bodyPr>
          <a:lstStyle/>
          <a:p>
            <a:pPr eaLnBrk="1" hangingPunct="1">
              <a:spcBef>
                <a:spcPct val="50000"/>
              </a:spcBef>
              <a:defRPr/>
            </a:pPr>
            <a:r>
              <a:rPr kumimoji="1" lang="en-US" altLang="zh-CN" sz="3600" dirty="0">
                <a:solidFill>
                  <a:srgbClr val="3333CC"/>
                </a:solidFill>
                <a:latin typeface="微软雅黑" panose="020B0503020204020204" pitchFamily="34" charset="-122"/>
                <a:ea typeface="微软雅黑" panose="020B0503020204020204" pitchFamily="34" charset="-122"/>
              </a:rPr>
              <a:t>1.1  </a:t>
            </a:r>
            <a:r>
              <a:rPr kumimoji="1" lang="zh-CN" altLang="en-US" sz="3600" dirty="0">
                <a:solidFill>
                  <a:srgbClr val="3333CC"/>
                </a:solidFill>
                <a:latin typeface="微软雅黑" panose="020B0503020204020204" pitchFamily="34" charset="-122"/>
                <a:ea typeface="微软雅黑" panose="020B0503020204020204" pitchFamily="34" charset="-122"/>
              </a:rPr>
              <a:t>库仑定律</a:t>
            </a:r>
            <a:r>
              <a:rPr kumimoji="1" lang="zh-CN" altLang="en-US" sz="3600" dirty="0">
                <a:solidFill>
                  <a:srgbClr val="CC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kumimoji="1" lang="en-US" altLang="zh-CN" sz="3600" dirty="0">
                <a:solidFill>
                  <a:srgbClr val="CC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r>
              <a:rPr kumimoji="1" lang="zh-CN" altLang="en-US" sz="3600" dirty="0">
                <a:solidFill>
                  <a:srgbClr val="CC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学时） </a:t>
            </a:r>
            <a:endParaRPr kumimoji="1" lang="zh-CN" altLang="en-US" sz="3600" dirty="0">
              <a:solidFill>
                <a:srgbClr val="3333CC"/>
              </a:solidFill>
              <a:latin typeface="微软雅黑" panose="020B0503020204020204" pitchFamily="34" charset="-122"/>
              <a:ea typeface="微软雅黑" panose="020B0503020204020204" pitchFamily="34" charset="-122"/>
            </a:endParaRPr>
          </a:p>
          <a:p>
            <a:pPr eaLnBrk="1" hangingPunct="1">
              <a:spcBef>
                <a:spcPct val="50000"/>
              </a:spcBef>
              <a:defRPr/>
            </a:pPr>
            <a:r>
              <a:rPr kumimoji="1" lang="en-US" altLang="zh-CN" sz="3600" dirty="0">
                <a:solidFill>
                  <a:srgbClr val="3333CC"/>
                </a:solidFill>
                <a:latin typeface="微软雅黑" panose="020B0503020204020204" pitchFamily="34" charset="-122"/>
                <a:ea typeface="微软雅黑" panose="020B0503020204020204" pitchFamily="34" charset="-122"/>
              </a:rPr>
              <a:t>1.2  </a:t>
            </a:r>
            <a:r>
              <a:rPr kumimoji="1" lang="zh-CN" altLang="en-US" sz="3600" dirty="0">
                <a:solidFill>
                  <a:srgbClr val="3333CC"/>
                </a:solidFill>
                <a:latin typeface="微软雅黑" panose="020B0503020204020204" pitchFamily="34" charset="-122"/>
                <a:ea typeface="微软雅黑" panose="020B0503020204020204" pitchFamily="34" charset="-122"/>
              </a:rPr>
              <a:t>电场、电场强度</a:t>
            </a:r>
            <a:r>
              <a:rPr kumimoji="1" lang="zh-CN" altLang="en-US" sz="3600" dirty="0">
                <a:solidFill>
                  <a:srgbClr val="CC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kumimoji="1" lang="en-US" altLang="zh-CN" sz="3600" dirty="0">
                <a:solidFill>
                  <a:srgbClr val="CC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3.5</a:t>
            </a:r>
            <a:r>
              <a:rPr kumimoji="1" lang="zh-CN" altLang="en-US" sz="3600" dirty="0">
                <a:solidFill>
                  <a:srgbClr val="CC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学时） </a:t>
            </a:r>
            <a:endParaRPr kumimoji="1" lang="zh-CN" altLang="en-US" sz="3600" dirty="0">
              <a:solidFill>
                <a:srgbClr val="3333CC"/>
              </a:solidFill>
              <a:latin typeface="微软雅黑" panose="020B0503020204020204" pitchFamily="34" charset="-122"/>
              <a:ea typeface="微软雅黑" panose="020B0503020204020204" pitchFamily="34" charset="-122"/>
            </a:endParaRPr>
          </a:p>
          <a:p>
            <a:pPr eaLnBrk="1" hangingPunct="1">
              <a:spcBef>
                <a:spcPct val="50000"/>
              </a:spcBef>
              <a:defRPr/>
            </a:pPr>
            <a:r>
              <a:rPr kumimoji="1" lang="en-US" altLang="zh-CN" sz="3600" dirty="0">
                <a:solidFill>
                  <a:srgbClr val="3333CC"/>
                </a:solidFill>
                <a:latin typeface="微软雅黑" panose="020B0503020204020204" pitchFamily="34" charset="-122"/>
                <a:ea typeface="微软雅黑" panose="020B0503020204020204" pitchFamily="34" charset="-122"/>
              </a:rPr>
              <a:t>1.3  </a:t>
            </a:r>
            <a:r>
              <a:rPr kumimoji="1" lang="zh-CN" altLang="en-US" sz="3600" dirty="0">
                <a:solidFill>
                  <a:srgbClr val="3333CC"/>
                </a:solidFill>
                <a:latin typeface="微软雅黑" panose="020B0503020204020204" pitchFamily="34" charset="-122"/>
                <a:ea typeface="微软雅黑" panose="020B0503020204020204" pitchFamily="34" charset="-122"/>
              </a:rPr>
              <a:t>静电场的高斯定理</a:t>
            </a:r>
            <a:r>
              <a:rPr kumimoji="1" lang="zh-CN" altLang="en-US" sz="3600" dirty="0">
                <a:solidFill>
                  <a:srgbClr val="CC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kumimoji="1" lang="en-US" altLang="zh-CN" sz="3600" dirty="0">
                <a:solidFill>
                  <a:srgbClr val="CC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2.5</a:t>
            </a:r>
            <a:r>
              <a:rPr kumimoji="1" lang="zh-CN" altLang="en-US" sz="3600" dirty="0">
                <a:solidFill>
                  <a:srgbClr val="CC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学时） </a:t>
            </a:r>
            <a:endParaRPr kumimoji="1" lang="zh-CN" altLang="en-US" sz="3600" dirty="0">
              <a:solidFill>
                <a:srgbClr val="3333CC"/>
              </a:solidFill>
              <a:latin typeface="微软雅黑" panose="020B0503020204020204" pitchFamily="34" charset="-122"/>
              <a:ea typeface="微软雅黑" panose="020B0503020204020204" pitchFamily="34" charset="-122"/>
            </a:endParaRPr>
          </a:p>
          <a:p>
            <a:pPr eaLnBrk="1" hangingPunct="1">
              <a:spcBef>
                <a:spcPct val="50000"/>
              </a:spcBef>
              <a:defRPr/>
            </a:pPr>
            <a:r>
              <a:rPr kumimoji="1" lang="en-US" altLang="zh-CN" sz="3600" dirty="0">
                <a:solidFill>
                  <a:srgbClr val="3333CC"/>
                </a:solidFill>
                <a:latin typeface="微软雅黑" panose="020B0503020204020204" pitchFamily="34" charset="-122"/>
                <a:ea typeface="微软雅黑" panose="020B0503020204020204" pitchFamily="34" charset="-122"/>
              </a:rPr>
              <a:t>1.4  </a:t>
            </a:r>
            <a:r>
              <a:rPr kumimoji="1" lang="zh-CN" altLang="en-US" sz="3600" dirty="0">
                <a:solidFill>
                  <a:srgbClr val="3333CC"/>
                </a:solidFill>
                <a:latin typeface="微软雅黑" panose="020B0503020204020204" pitchFamily="34" charset="-122"/>
                <a:ea typeface="微软雅黑" panose="020B0503020204020204" pitchFamily="34" charset="-122"/>
              </a:rPr>
              <a:t>静电场的环路定理、电势</a:t>
            </a:r>
            <a:r>
              <a:rPr kumimoji="1" lang="zh-CN" altLang="en-US" sz="3600" dirty="0">
                <a:solidFill>
                  <a:srgbClr val="CC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r>
              <a:rPr kumimoji="1" lang="en-US" altLang="zh-CN" sz="3600" dirty="0">
                <a:solidFill>
                  <a:srgbClr val="CC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4</a:t>
            </a:r>
            <a:r>
              <a:rPr kumimoji="1" lang="zh-CN" altLang="en-US" sz="3600" dirty="0">
                <a:solidFill>
                  <a:srgbClr val="CC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学时） </a:t>
            </a:r>
          </a:p>
        </p:txBody>
      </p:sp>
      <p:sp>
        <p:nvSpPr>
          <p:cNvPr id="2" name="标题 1"/>
          <p:cNvSpPr>
            <a:spLocks noGrp="1"/>
          </p:cNvSpPr>
          <p:nvPr>
            <p:ph type="title"/>
          </p:nvPr>
        </p:nvSpPr>
        <p:spPr>
          <a:xfrm>
            <a:off x="685800" y="129117"/>
            <a:ext cx="7772400" cy="1859723"/>
          </a:xfrm>
        </p:spPr>
        <p:txBody>
          <a:bodyPr/>
          <a:lstStyle/>
          <a:p>
            <a:pPr eaLnBrk="1" hangingPunct="1">
              <a:defRPr/>
            </a:pPr>
            <a:r>
              <a:rPr kumimoji="1" lang="zh-CN" altLang="en-US" b="1" dirty="0">
                <a:solidFill>
                  <a:srgbClr val="CC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第一章  静 电 场（</a:t>
            </a:r>
            <a:r>
              <a:rPr kumimoji="1" lang="en-US" altLang="zh-CN" b="1" dirty="0">
                <a:solidFill>
                  <a:srgbClr val="CC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11</a:t>
            </a:r>
            <a:r>
              <a:rPr kumimoji="1" lang="zh-CN" altLang="en-US" b="1" dirty="0">
                <a:solidFill>
                  <a:srgbClr val="CC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学时） </a:t>
            </a:r>
            <a:br>
              <a:rPr kumimoji="1" lang="zh-CN" altLang="en-US" b="1" dirty="0">
                <a:solidFill>
                  <a:srgbClr val="CC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br>
            <a:r>
              <a:rPr kumimoji="1" lang="en-US" altLang="zh-CN" b="1" dirty="0">
                <a:solidFill>
                  <a:srgbClr val="CC33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(The Electrostatic Field)</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 Box 3"/>
          <p:cNvSpPr txBox="1">
            <a:spLocks noChangeArrowheads="1"/>
          </p:cNvSpPr>
          <p:nvPr/>
        </p:nvSpPr>
        <p:spPr bwMode="auto">
          <a:xfrm>
            <a:off x="467544" y="1600489"/>
            <a:ext cx="34780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kumimoji="1" lang="zh-CN" altLang="en-US" dirty="0">
                <a:solidFill>
                  <a:srgbClr val="3333CC"/>
                </a:solidFill>
                <a:latin typeface="微软雅黑" panose="020B0503020204020204" pitchFamily="34" charset="-122"/>
                <a:ea typeface="微软雅黑" panose="020B0503020204020204" pitchFamily="34" charset="-122"/>
              </a:rPr>
              <a:t>一、电荷的种类</a:t>
            </a:r>
          </a:p>
        </p:txBody>
      </p:sp>
      <p:sp>
        <p:nvSpPr>
          <p:cNvPr id="33796" name="Text Box 4"/>
          <p:cNvSpPr txBox="1">
            <a:spLocks noChangeArrowheads="1"/>
          </p:cNvSpPr>
          <p:nvPr/>
        </p:nvSpPr>
        <p:spPr bwMode="auto">
          <a:xfrm>
            <a:off x="840120" y="2238376"/>
            <a:ext cx="331992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zh-CN" sz="2800" b="0" dirty="0">
                <a:solidFill>
                  <a:srgbClr val="3333CC"/>
                </a:solidFill>
                <a:latin typeface="微软雅黑" panose="020B0503020204020204" pitchFamily="34" charset="-122"/>
                <a:ea typeface="微软雅黑" panose="020B0503020204020204" pitchFamily="34" charset="-122"/>
              </a:rPr>
              <a:t>1. </a:t>
            </a:r>
            <a:r>
              <a:rPr kumimoji="1" lang="zh-CN" altLang="en-US" sz="2800" dirty="0">
                <a:solidFill>
                  <a:srgbClr val="CC3300"/>
                </a:solidFill>
                <a:latin typeface="微软雅黑" panose="020B0503020204020204" pitchFamily="34" charset="-122"/>
                <a:ea typeface="微软雅黑" panose="020B0503020204020204" pitchFamily="34" charset="-122"/>
              </a:rPr>
              <a:t>正电荷</a:t>
            </a:r>
            <a:r>
              <a:rPr kumimoji="1" lang="zh-CN" altLang="en-US" sz="2800" b="0" dirty="0">
                <a:solidFill>
                  <a:srgbClr val="3333CC"/>
                </a:solidFill>
                <a:latin typeface="微软雅黑" panose="020B0503020204020204" pitchFamily="34" charset="-122"/>
                <a:ea typeface="微软雅黑" panose="020B0503020204020204" pitchFamily="34" charset="-122"/>
              </a:rPr>
              <a:t>与</a:t>
            </a:r>
            <a:r>
              <a:rPr kumimoji="1" lang="zh-CN" altLang="en-US" sz="2800" dirty="0">
                <a:solidFill>
                  <a:srgbClr val="CC3300"/>
                </a:solidFill>
                <a:latin typeface="微软雅黑" panose="020B0503020204020204" pitchFamily="34" charset="-122"/>
                <a:ea typeface="微软雅黑" panose="020B0503020204020204" pitchFamily="34" charset="-122"/>
              </a:rPr>
              <a:t>负电荷</a:t>
            </a:r>
          </a:p>
        </p:txBody>
      </p:sp>
      <p:sp>
        <p:nvSpPr>
          <p:cNvPr id="33797" name="Text Box 5"/>
          <p:cNvSpPr txBox="1">
            <a:spLocks noChangeArrowheads="1"/>
          </p:cNvSpPr>
          <p:nvPr/>
        </p:nvSpPr>
        <p:spPr bwMode="auto">
          <a:xfrm>
            <a:off x="1905000" y="2757488"/>
            <a:ext cx="521701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zh-CN" altLang="en-US" sz="2800" b="0" dirty="0">
                <a:solidFill>
                  <a:srgbClr val="3333CC"/>
                </a:solidFill>
                <a:latin typeface="微软雅黑" panose="020B0503020204020204" pitchFamily="34" charset="-122"/>
                <a:ea typeface="微软雅黑" panose="020B0503020204020204" pitchFamily="34" charset="-122"/>
              </a:rPr>
              <a:t>同种相斥，异种相吸</a:t>
            </a:r>
          </a:p>
        </p:txBody>
      </p:sp>
      <p:sp>
        <p:nvSpPr>
          <p:cNvPr id="33798" name="Text Box 6"/>
          <p:cNvSpPr txBox="1">
            <a:spLocks noChangeArrowheads="1"/>
          </p:cNvSpPr>
          <p:nvPr/>
        </p:nvSpPr>
        <p:spPr bwMode="auto">
          <a:xfrm>
            <a:off x="1904999" y="3900488"/>
            <a:ext cx="2608509"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zh-CN" altLang="en-US" sz="2800" b="0" dirty="0">
                <a:solidFill>
                  <a:srgbClr val="3333CC"/>
                </a:solidFill>
                <a:latin typeface="微软雅黑" panose="020B0503020204020204" pitchFamily="34" charset="-122"/>
                <a:ea typeface="微软雅黑" panose="020B0503020204020204" pitchFamily="34" charset="-122"/>
              </a:rPr>
              <a:t>单位：库</a:t>
            </a:r>
            <a:r>
              <a:rPr kumimoji="1" lang="en-US" altLang="zh-CN" sz="2800" b="0" dirty="0">
                <a:solidFill>
                  <a:srgbClr val="3333CC"/>
                </a:solidFill>
                <a:latin typeface="微软雅黑" panose="020B0503020204020204" pitchFamily="34" charset="-122"/>
                <a:ea typeface="微软雅黑" panose="020B0503020204020204" pitchFamily="34" charset="-122"/>
              </a:rPr>
              <a:t>[</a:t>
            </a:r>
            <a:r>
              <a:rPr kumimoji="1" lang="zh-CN" altLang="en-US" sz="2800" b="0" dirty="0">
                <a:solidFill>
                  <a:srgbClr val="3333CC"/>
                </a:solidFill>
                <a:latin typeface="微软雅黑" panose="020B0503020204020204" pitchFamily="34" charset="-122"/>
                <a:ea typeface="微软雅黑" panose="020B0503020204020204" pitchFamily="34" charset="-122"/>
              </a:rPr>
              <a:t>仑</a:t>
            </a:r>
            <a:r>
              <a:rPr kumimoji="1" lang="en-US" altLang="zh-CN" sz="2800" b="0" dirty="0">
                <a:solidFill>
                  <a:srgbClr val="3333CC"/>
                </a:solidFill>
                <a:latin typeface="微软雅黑" panose="020B0503020204020204" pitchFamily="34" charset="-122"/>
                <a:ea typeface="微软雅黑" panose="020B0503020204020204" pitchFamily="34" charset="-122"/>
              </a:rPr>
              <a:t>]</a:t>
            </a:r>
          </a:p>
        </p:txBody>
      </p:sp>
      <p:sp>
        <p:nvSpPr>
          <p:cNvPr id="33799" name="Text Box 7"/>
          <p:cNvSpPr txBox="1">
            <a:spLocks noChangeArrowheads="1"/>
          </p:cNvSpPr>
          <p:nvPr/>
        </p:nvSpPr>
        <p:spPr bwMode="auto">
          <a:xfrm>
            <a:off x="4419600" y="3900488"/>
            <a:ext cx="3352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zh-CN" altLang="en-US" sz="2800" dirty="0">
                <a:solidFill>
                  <a:srgbClr val="3333CC"/>
                </a:solidFill>
                <a:ea typeface="宋体" panose="02010600030101010101" pitchFamily="2" charset="-122"/>
              </a:rPr>
              <a:t>符号：</a:t>
            </a:r>
            <a:r>
              <a:rPr kumimoji="1" lang="en-US" altLang="zh-CN" sz="2800" dirty="0">
                <a:solidFill>
                  <a:srgbClr val="3333CC"/>
                </a:solidFill>
                <a:latin typeface="Calibri" panose="020F0502020204030204" pitchFamily="34" charset="0"/>
                <a:ea typeface="宋体" panose="02010600030101010101" pitchFamily="2" charset="-122"/>
                <a:cs typeface="Calibri" panose="020F0502020204030204" pitchFamily="34" charset="0"/>
              </a:rPr>
              <a:t>C</a:t>
            </a:r>
          </a:p>
        </p:txBody>
      </p:sp>
      <p:sp>
        <p:nvSpPr>
          <p:cNvPr id="33800" name="Text Box 8"/>
          <p:cNvSpPr txBox="1">
            <a:spLocks noChangeArrowheads="1"/>
          </p:cNvSpPr>
          <p:nvPr/>
        </p:nvSpPr>
        <p:spPr bwMode="auto">
          <a:xfrm>
            <a:off x="838199" y="3367088"/>
            <a:ext cx="782552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zh-CN" sz="2800" b="0" dirty="0">
                <a:solidFill>
                  <a:srgbClr val="3333CC"/>
                </a:solidFill>
                <a:latin typeface="微软雅黑" panose="020B0503020204020204" pitchFamily="34" charset="-122"/>
                <a:ea typeface="微软雅黑" panose="020B0503020204020204" pitchFamily="34" charset="-122"/>
              </a:rPr>
              <a:t>2. </a:t>
            </a:r>
            <a:r>
              <a:rPr kumimoji="1" lang="zh-CN" altLang="en-US" sz="2800" dirty="0">
                <a:solidFill>
                  <a:srgbClr val="CC3300"/>
                </a:solidFill>
                <a:latin typeface="微软雅黑" panose="020B0503020204020204" pitchFamily="34" charset="-122"/>
                <a:ea typeface="微软雅黑" panose="020B0503020204020204" pitchFamily="34" charset="-122"/>
              </a:rPr>
              <a:t>电量</a:t>
            </a:r>
            <a:r>
              <a:rPr kumimoji="1" lang="zh-CN" altLang="en-US" sz="2800" b="0" dirty="0">
                <a:solidFill>
                  <a:srgbClr val="CC3300"/>
                </a:solidFill>
                <a:latin typeface="微软雅黑" panose="020B0503020204020204" pitchFamily="34" charset="-122"/>
                <a:ea typeface="微软雅黑" panose="020B0503020204020204" pitchFamily="34" charset="-122"/>
              </a:rPr>
              <a:t> </a:t>
            </a:r>
            <a:r>
              <a:rPr kumimoji="1" lang="en-US" altLang="zh-CN" sz="2800" b="0" i="1" dirty="0">
                <a:solidFill>
                  <a:srgbClr val="3333CC"/>
                </a:solidFill>
                <a:latin typeface="微软雅黑" panose="020B0503020204020204" pitchFamily="34" charset="-122"/>
                <a:ea typeface="微软雅黑" panose="020B0503020204020204" pitchFamily="34" charset="-122"/>
              </a:rPr>
              <a:t>Q </a:t>
            </a:r>
            <a:r>
              <a:rPr kumimoji="1" lang="zh-CN" altLang="en-US" sz="2800" b="0" dirty="0">
                <a:solidFill>
                  <a:srgbClr val="3333CC"/>
                </a:solidFill>
                <a:latin typeface="微软雅黑" panose="020B0503020204020204" pitchFamily="34" charset="-122"/>
                <a:ea typeface="微软雅黑" panose="020B0503020204020204" pitchFamily="34" charset="-122"/>
              </a:rPr>
              <a:t>或 </a:t>
            </a:r>
            <a:r>
              <a:rPr kumimoji="1" lang="en-US" altLang="zh-CN" sz="2800" b="0" i="1" dirty="0">
                <a:solidFill>
                  <a:srgbClr val="3333CC"/>
                </a:solidFill>
                <a:latin typeface="微软雅黑" panose="020B0503020204020204" pitchFamily="34" charset="-122"/>
                <a:ea typeface="微软雅黑" panose="020B0503020204020204" pitchFamily="34" charset="-122"/>
              </a:rPr>
              <a:t>q </a:t>
            </a:r>
            <a:r>
              <a:rPr kumimoji="1" lang="zh-CN" altLang="en-US" sz="2800" b="0" dirty="0">
                <a:solidFill>
                  <a:srgbClr val="3333CC"/>
                </a:solidFill>
                <a:latin typeface="微软雅黑" panose="020B0503020204020204" pitchFamily="34" charset="-122"/>
                <a:ea typeface="微软雅黑" panose="020B0503020204020204" pitchFamily="34" charset="-122"/>
              </a:rPr>
              <a:t>：带电体所带电荷的多少。</a:t>
            </a:r>
          </a:p>
        </p:txBody>
      </p:sp>
      <p:sp>
        <p:nvSpPr>
          <p:cNvPr id="33801" name="Rectangle 9"/>
          <p:cNvSpPr>
            <a:spLocks noChangeArrowheads="1"/>
          </p:cNvSpPr>
          <p:nvPr/>
        </p:nvSpPr>
        <p:spPr bwMode="auto">
          <a:xfrm>
            <a:off x="0" y="7620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ea typeface="宋体" panose="02010600030101010101" pitchFamily="2" charset="-122"/>
            </a:endParaRPr>
          </a:p>
        </p:txBody>
      </p:sp>
      <p:sp>
        <p:nvSpPr>
          <p:cNvPr id="33802" name="Text Box 10"/>
          <p:cNvSpPr txBox="1">
            <a:spLocks noChangeArrowheads="1"/>
          </p:cNvSpPr>
          <p:nvPr/>
        </p:nvSpPr>
        <p:spPr bwMode="auto">
          <a:xfrm>
            <a:off x="539552" y="4509482"/>
            <a:ext cx="6639841"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zh-CN" altLang="en-US" dirty="0">
                <a:solidFill>
                  <a:srgbClr val="3333CC"/>
                </a:solidFill>
                <a:latin typeface="微软雅黑" panose="020B0503020204020204" pitchFamily="34" charset="-122"/>
                <a:ea typeface="微软雅黑" panose="020B0503020204020204" pitchFamily="34" charset="-122"/>
              </a:rPr>
              <a:t>二、电荷的</a:t>
            </a:r>
            <a:r>
              <a:rPr kumimoji="1" lang="zh-CN" altLang="en-US" dirty="0">
                <a:solidFill>
                  <a:srgbClr val="CC3300"/>
                </a:solidFill>
                <a:latin typeface="微软雅黑" panose="020B0503020204020204" pitchFamily="34" charset="-122"/>
                <a:ea typeface="微软雅黑" panose="020B0503020204020204" pitchFamily="34" charset="-122"/>
              </a:rPr>
              <a:t>量子性 </a:t>
            </a:r>
            <a:r>
              <a:rPr kumimoji="1" lang="en-US" altLang="zh-CN" dirty="0">
                <a:solidFill>
                  <a:srgbClr val="CC3300"/>
                </a:solidFill>
                <a:latin typeface="微软雅黑" panose="020B0503020204020204" pitchFamily="34" charset="-122"/>
                <a:ea typeface="微软雅黑" panose="020B0503020204020204" pitchFamily="34" charset="-122"/>
              </a:rPr>
              <a:t>(Quantization)</a:t>
            </a:r>
          </a:p>
        </p:txBody>
      </p:sp>
      <p:sp>
        <p:nvSpPr>
          <p:cNvPr id="33803" name="Text Box 11"/>
          <p:cNvSpPr txBox="1">
            <a:spLocks noChangeArrowheads="1"/>
          </p:cNvSpPr>
          <p:nvPr/>
        </p:nvSpPr>
        <p:spPr bwMode="auto">
          <a:xfrm>
            <a:off x="945776" y="5286375"/>
            <a:ext cx="725244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spAutoFit/>
          </a:bodyPr>
          <a:lstStyle>
            <a:lvl1pPr marL="1619250" indent="-16192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zh-CN" sz="2800" dirty="0">
                <a:solidFill>
                  <a:srgbClr val="3333CC"/>
                </a:solidFill>
                <a:latin typeface="微软雅黑" panose="020B0503020204020204" pitchFamily="34" charset="-122"/>
                <a:ea typeface="微软雅黑" panose="020B0503020204020204" pitchFamily="34" charset="-122"/>
              </a:rPr>
              <a:t>1. </a:t>
            </a:r>
            <a:r>
              <a:rPr kumimoji="1" lang="zh-CN" altLang="en-US" sz="2800" dirty="0">
                <a:solidFill>
                  <a:srgbClr val="3333CC"/>
                </a:solidFill>
                <a:latin typeface="微软雅黑" panose="020B0503020204020204" pitchFamily="34" charset="-122"/>
                <a:ea typeface="微软雅黑" panose="020B0503020204020204" pitchFamily="34" charset="-122"/>
              </a:rPr>
              <a:t>电荷总是以一个</a:t>
            </a:r>
            <a:r>
              <a:rPr kumimoji="1" lang="zh-CN" altLang="en-US" sz="2800" dirty="0">
                <a:solidFill>
                  <a:srgbClr val="CC3300"/>
                </a:solidFill>
                <a:latin typeface="微软雅黑" panose="020B0503020204020204" pitchFamily="34" charset="-122"/>
                <a:ea typeface="微软雅黑" panose="020B0503020204020204" pitchFamily="34" charset="-122"/>
              </a:rPr>
              <a:t>基本单元</a:t>
            </a:r>
            <a:r>
              <a:rPr kumimoji="1" lang="zh-CN" altLang="en-US" sz="2800" dirty="0">
                <a:solidFill>
                  <a:srgbClr val="3333CC"/>
                </a:solidFill>
                <a:latin typeface="微软雅黑" panose="020B0503020204020204" pitchFamily="34" charset="-122"/>
                <a:ea typeface="微软雅黑" panose="020B0503020204020204" pitchFamily="34" charset="-122"/>
              </a:rPr>
              <a:t>的整数倍出现。</a:t>
            </a:r>
          </a:p>
        </p:txBody>
      </p:sp>
      <p:sp>
        <p:nvSpPr>
          <p:cNvPr id="33804" name="Text Box 12"/>
          <p:cNvSpPr txBox="1">
            <a:spLocks noChangeArrowheads="1"/>
          </p:cNvSpPr>
          <p:nvPr/>
        </p:nvSpPr>
        <p:spPr bwMode="auto">
          <a:xfrm>
            <a:off x="1509771" y="6096000"/>
            <a:ext cx="561224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zh-CN" altLang="en-US" sz="2800" b="0" dirty="0">
                <a:solidFill>
                  <a:srgbClr val="3333CC"/>
                </a:solidFill>
                <a:latin typeface="微软雅黑" panose="020B0503020204020204" pitchFamily="34" charset="-122"/>
                <a:ea typeface="微软雅黑" panose="020B0503020204020204" pitchFamily="34" charset="-122"/>
              </a:rPr>
              <a:t>基本单元：</a:t>
            </a:r>
            <a:r>
              <a:rPr kumimoji="1" lang="en-US" altLang="zh-CN" sz="2800" b="0" i="1" dirty="0">
                <a:solidFill>
                  <a:srgbClr val="3333CC"/>
                </a:solidFill>
                <a:latin typeface="微软雅黑" panose="020B0503020204020204" pitchFamily="34" charset="-122"/>
                <a:ea typeface="微软雅黑" panose="020B0503020204020204" pitchFamily="34" charset="-122"/>
              </a:rPr>
              <a:t>e </a:t>
            </a:r>
            <a:r>
              <a:rPr kumimoji="1" lang="en-US" altLang="zh-CN" sz="2800" b="0" dirty="0">
                <a:solidFill>
                  <a:srgbClr val="3333CC"/>
                </a:solidFill>
                <a:latin typeface="微软雅黑" panose="020B0503020204020204" pitchFamily="34" charset="-122"/>
                <a:ea typeface="微软雅黑" panose="020B0503020204020204" pitchFamily="34" charset="-122"/>
              </a:rPr>
              <a:t>=1.602×10</a:t>
            </a:r>
            <a:r>
              <a:rPr kumimoji="1" lang="en-US" altLang="zh-CN" sz="2800" b="0" baseline="30000" dirty="0">
                <a:solidFill>
                  <a:srgbClr val="3333CC"/>
                </a:solidFill>
                <a:latin typeface="微软雅黑" panose="020B0503020204020204" pitchFamily="34" charset="-122"/>
                <a:ea typeface="微软雅黑" panose="020B0503020204020204" pitchFamily="34" charset="-122"/>
              </a:rPr>
              <a:t>-19 </a:t>
            </a:r>
            <a:r>
              <a:rPr kumimoji="1" lang="en-US" altLang="zh-CN" sz="2800" b="0" dirty="0">
                <a:solidFill>
                  <a:srgbClr val="3333CC"/>
                </a:solidFill>
                <a:latin typeface="微软雅黑" panose="020B0503020204020204" pitchFamily="34" charset="-122"/>
                <a:ea typeface="微软雅黑" panose="020B0503020204020204" pitchFamily="34" charset="-122"/>
              </a:rPr>
              <a:t>C</a:t>
            </a:r>
          </a:p>
        </p:txBody>
      </p:sp>
      <p:sp>
        <p:nvSpPr>
          <p:cNvPr id="33805" name="Text Box 13"/>
          <p:cNvSpPr txBox="1">
            <a:spLocks noChangeArrowheads="1"/>
          </p:cNvSpPr>
          <p:nvPr/>
        </p:nvSpPr>
        <p:spPr bwMode="auto">
          <a:xfrm>
            <a:off x="231774" y="973138"/>
            <a:ext cx="57083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kumimoji="1" lang="en-US" altLang="zh-CN" dirty="0">
                <a:solidFill>
                  <a:srgbClr val="3333CC"/>
                </a:solidFill>
                <a:latin typeface="微软雅黑" panose="020B0503020204020204" pitchFamily="34" charset="-122"/>
                <a:ea typeface="微软雅黑" panose="020B0503020204020204" pitchFamily="34" charset="-122"/>
              </a:rPr>
              <a:t>1.1.1 </a:t>
            </a:r>
            <a:r>
              <a:rPr kumimoji="1" lang="zh-CN" altLang="en-US" dirty="0">
                <a:solidFill>
                  <a:srgbClr val="3333CC"/>
                </a:solidFill>
                <a:latin typeface="微软雅黑" panose="020B0503020204020204" pitchFamily="34" charset="-122"/>
                <a:ea typeface="微软雅黑" panose="020B0503020204020204" pitchFamily="34" charset="-122"/>
              </a:rPr>
              <a:t>电荷</a:t>
            </a:r>
            <a:r>
              <a:rPr kumimoji="1" lang="en-US" altLang="zh-CN" dirty="0">
                <a:solidFill>
                  <a:srgbClr val="3333CC"/>
                </a:solidFill>
                <a:latin typeface="微软雅黑" panose="020B0503020204020204" pitchFamily="34" charset="-122"/>
                <a:ea typeface="微软雅黑" panose="020B0503020204020204" pitchFamily="34" charset="-122"/>
              </a:rPr>
              <a:t>(Electric Charge)</a:t>
            </a:r>
            <a:endParaRPr kumimoji="1" lang="en-US" altLang="zh-CN"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685800" y="893"/>
            <a:ext cx="8062664" cy="691803"/>
          </a:xfrm>
        </p:spPr>
        <p:txBody>
          <a:bodyPr/>
          <a:lstStyle/>
          <a:p>
            <a:r>
              <a:rPr kumimoji="1" lang="en-US" altLang="zh-CN" sz="3600" b="1" dirty="0">
                <a:solidFill>
                  <a:srgbClr val="3333CC"/>
                </a:solidFill>
                <a:latin typeface="微软雅黑" panose="020B0503020204020204" pitchFamily="34" charset="-122"/>
                <a:ea typeface="微软雅黑" panose="020B0503020204020204" pitchFamily="34" charset="-122"/>
              </a:rPr>
              <a:t>1.1   </a:t>
            </a:r>
            <a:r>
              <a:rPr kumimoji="1" lang="zh-CN" altLang="en-US" sz="3600" b="1" dirty="0">
                <a:solidFill>
                  <a:srgbClr val="3333CC"/>
                </a:solidFill>
                <a:latin typeface="微软雅黑" panose="020B0503020204020204" pitchFamily="34" charset="-122"/>
                <a:ea typeface="微软雅黑" panose="020B0503020204020204" pitchFamily="34" charset="-122"/>
              </a:rPr>
              <a:t>库 仑 定 律 </a:t>
            </a:r>
            <a:r>
              <a:rPr kumimoji="1" lang="en-US" altLang="zh-CN" sz="3600" b="1" dirty="0">
                <a:solidFill>
                  <a:srgbClr val="3333CC"/>
                </a:solidFill>
                <a:latin typeface="微软雅黑" panose="020B0503020204020204" pitchFamily="34" charset="-122"/>
                <a:ea typeface="微软雅黑" panose="020B0503020204020204" pitchFamily="34" charset="-122"/>
              </a:rPr>
              <a:t>(</a:t>
            </a:r>
            <a:r>
              <a:rPr kumimoji="1" lang="en-US" altLang="zh-CN" sz="3600" b="1" dirty="0">
                <a:solidFill>
                  <a:srgbClr val="3333CC"/>
                </a:solidFill>
                <a:latin typeface="Calibri" panose="020F0502020204030204" pitchFamily="34" charset="0"/>
                <a:ea typeface="微软雅黑" panose="020B0503020204020204" pitchFamily="34" charset="-122"/>
                <a:cs typeface="Calibri" panose="020F0502020204030204" pitchFamily="34" charset="0"/>
              </a:rPr>
              <a:t>Coulomb’s Law</a:t>
            </a:r>
            <a:r>
              <a:rPr kumimoji="1" lang="en-US" altLang="zh-CN" sz="3600" b="1" dirty="0">
                <a:solidFill>
                  <a:srgbClr val="3333CC"/>
                </a:solidFill>
                <a:latin typeface="微软雅黑" panose="020B0503020204020204" pitchFamily="34" charset="-122"/>
                <a:ea typeface="微软雅黑" panose="020B0503020204020204" pitchFamily="34" charset="-122"/>
              </a:rPr>
              <a:t>)</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33801"/>
                                        </p:tgtEl>
                                        <p:attrNameLst>
                                          <p:attrName>style.visibility</p:attrName>
                                        </p:attrNameLst>
                                      </p:cBhvr>
                                      <p:to>
                                        <p:strVal val="visible"/>
                                      </p:to>
                                    </p:set>
                                    <p:animEffect transition="in" filter="strips(upRight)">
                                      <p:cBhvr>
                                        <p:cTn id="7" dur="500"/>
                                        <p:tgtEl>
                                          <p:spTgt spid="338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805"/>
                                        </p:tgtEl>
                                        <p:attrNameLst>
                                          <p:attrName>style.visibility</p:attrName>
                                        </p:attrNameLst>
                                      </p:cBhvr>
                                      <p:to>
                                        <p:strVal val="visible"/>
                                      </p:to>
                                    </p:set>
                                    <p:animEffect transition="in" filter="wipe(left)">
                                      <p:cBhvr>
                                        <p:cTn id="12" dur="500"/>
                                        <p:tgtEl>
                                          <p:spTgt spid="338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33795"/>
                                        </p:tgtEl>
                                        <p:attrNameLst>
                                          <p:attrName>style.visibility</p:attrName>
                                        </p:attrNameLst>
                                      </p:cBhvr>
                                      <p:to>
                                        <p:strVal val="visible"/>
                                      </p:to>
                                    </p:set>
                                    <p:animEffect transition="in" filter="blinds(vertical)">
                                      <p:cBhvr>
                                        <p:cTn id="17" dur="500"/>
                                        <p:tgtEl>
                                          <p:spTgt spid="337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796"/>
                                        </p:tgtEl>
                                        <p:attrNameLst>
                                          <p:attrName>style.visibility</p:attrName>
                                        </p:attrNameLst>
                                      </p:cBhvr>
                                      <p:to>
                                        <p:strVal val="visible"/>
                                      </p:to>
                                    </p:set>
                                    <p:animEffect transition="in" filter="blinds(horizontal)">
                                      <p:cBhvr>
                                        <p:cTn id="22" dur="500"/>
                                        <p:tgtEl>
                                          <p:spTgt spid="3379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3797"/>
                                        </p:tgtEl>
                                        <p:attrNameLst>
                                          <p:attrName>style.visibility</p:attrName>
                                        </p:attrNameLst>
                                      </p:cBhvr>
                                      <p:to>
                                        <p:strVal val="visible"/>
                                      </p:to>
                                    </p:set>
                                    <p:animEffect transition="in" filter="box(in)">
                                      <p:cBhvr>
                                        <p:cTn id="27" dur="500"/>
                                        <p:tgtEl>
                                          <p:spTgt spid="3379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3800"/>
                                        </p:tgtEl>
                                        <p:attrNameLst>
                                          <p:attrName>style.visibility</p:attrName>
                                        </p:attrNameLst>
                                      </p:cBhvr>
                                      <p:to>
                                        <p:strVal val="visible"/>
                                      </p:to>
                                    </p:set>
                                    <p:animEffect transition="in" filter="blinds(horizontal)">
                                      <p:cBhvr>
                                        <p:cTn id="32" dur="500"/>
                                        <p:tgtEl>
                                          <p:spTgt spid="3380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5" fill="hold" grpId="0" nodeType="clickEffect">
                                  <p:stCondLst>
                                    <p:cond delay="0"/>
                                  </p:stCondLst>
                                  <p:childTnLst>
                                    <p:set>
                                      <p:cBhvr>
                                        <p:cTn id="36" dur="1" fill="hold">
                                          <p:stCondLst>
                                            <p:cond delay="0"/>
                                          </p:stCondLst>
                                        </p:cTn>
                                        <p:tgtEl>
                                          <p:spTgt spid="33798"/>
                                        </p:tgtEl>
                                        <p:attrNameLst>
                                          <p:attrName>style.visibility</p:attrName>
                                        </p:attrNameLst>
                                      </p:cBhvr>
                                      <p:to>
                                        <p:strVal val="visible"/>
                                      </p:to>
                                    </p:set>
                                    <p:animEffect transition="in" filter="checkerboard(down)">
                                      <p:cBhvr>
                                        <p:cTn id="37" dur="500"/>
                                        <p:tgtEl>
                                          <p:spTgt spid="3379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5" fill="hold" grpId="0" nodeType="clickEffect">
                                  <p:stCondLst>
                                    <p:cond delay="0"/>
                                  </p:stCondLst>
                                  <p:childTnLst>
                                    <p:set>
                                      <p:cBhvr>
                                        <p:cTn id="41" dur="1" fill="hold">
                                          <p:stCondLst>
                                            <p:cond delay="0"/>
                                          </p:stCondLst>
                                        </p:cTn>
                                        <p:tgtEl>
                                          <p:spTgt spid="33799"/>
                                        </p:tgtEl>
                                        <p:attrNameLst>
                                          <p:attrName>style.visibility</p:attrName>
                                        </p:attrNameLst>
                                      </p:cBhvr>
                                      <p:to>
                                        <p:strVal val="visible"/>
                                      </p:to>
                                    </p:set>
                                    <p:animEffect transition="in" filter="checkerboard(down)">
                                      <p:cBhvr>
                                        <p:cTn id="42" dur="500"/>
                                        <p:tgtEl>
                                          <p:spTgt spid="3379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5" fill="hold" grpId="0" nodeType="clickEffect">
                                  <p:stCondLst>
                                    <p:cond delay="0"/>
                                  </p:stCondLst>
                                  <p:childTnLst>
                                    <p:set>
                                      <p:cBhvr>
                                        <p:cTn id="46" dur="1" fill="hold">
                                          <p:stCondLst>
                                            <p:cond delay="0"/>
                                          </p:stCondLst>
                                        </p:cTn>
                                        <p:tgtEl>
                                          <p:spTgt spid="33802"/>
                                        </p:tgtEl>
                                        <p:attrNameLst>
                                          <p:attrName>style.visibility</p:attrName>
                                        </p:attrNameLst>
                                      </p:cBhvr>
                                      <p:to>
                                        <p:strVal val="visible"/>
                                      </p:to>
                                    </p:set>
                                    <p:animEffect transition="in" filter="blinds(vertical)">
                                      <p:cBhvr>
                                        <p:cTn id="47" dur="500"/>
                                        <p:tgtEl>
                                          <p:spTgt spid="3380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3803"/>
                                        </p:tgtEl>
                                        <p:attrNameLst>
                                          <p:attrName>style.visibility</p:attrName>
                                        </p:attrNameLst>
                                      </p:cBhvr>
                                      <p:to>
                                        <p:strVal val="visible"/>
                                      </p:to>
                                    </p:set>
                                    <p:animEffect transition="in" filter="blinds(horizontal)">
                                      <p:cBhvr>
                                        <p:cTn id="52" dur="500"/>
                                        <p:tgtEl>
                                          <p:spTgt spid="3380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33804"/>
                                        </p:tgtEl>
                                        <p:attrNameLst>
                                          <p:attrName>style.visibility</p:attrName>
                                        </p:attrNameLst>
                                      </p:cBhvr>
                                      <p:to>
                                        <p:strVal val="visible"/>
                                      </p:to>
                                    </p:set>
                                    <p:animEffect transition="in" filter="box(out)">
                                      <p:cBhvr>
                                        <p:cTn id="57" dur="500"/>
                                        <p:tgtEl>
                                          <p:spTgt spid="33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P spid="33796" grpId="0" autoUpdateAnimBg="0"/>
      <p:bldP spid="33797" grpId="0" autoUpdateAnimBg="0"/>
      <p:bldP spid="33798" grpId="0" autoUpdateAnimBg="0"/>
      <p:bldP spid="33799" grpId="0" autoUpdateAnimBg="0"/>
      <p:bldP spid="33800" grpId="0" autoUpdateAnimBg="0"/>
      <p:bldP spid="33801" grpId="0" animBg="1"/>
      <p:bldP spid="33802" grpId="0" autoUpdateAnimBg="0"/>
      <p:bldP spid="33803" grpId="0" autoUpdateAnimBg="0"/>
      <p:bldP spid="33804" grpId="0" autoUpdateAnimBg="0"/>
      <p:bldP spid="3380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381000" y="173038"/>
            <a:ext cx="3124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zh-CN" sz="2800" dirty="0">
                <a:solidFill>
                  <a:srgbClr val="3333CC"/>
                </a:solidFill>
                <a:latin typeface="微软雅黑" panose="020B0503020204020204" pitchFamily="34" charset="-122"/>
                <a:ea typeface="微软雅黑" panose="020B0503020204020204" pitchFamily="34" charset="-122"/>
              </a:rPr>
              <a:t>2.</a:t>
            </a:r>
            <a:r>
              <a:rPr kumimoji="1" lang="zh-CN" altLang="en-US" sz="2800" dirty="0">
                <a:solidFill>
                  <a:srgbClr val="3333CC"/>
                </a:solidFill>
                <a:latin typeface="微软雅黑" panose="020B0503020204020204" pitchFamily="34" charset="-122"/>
                <a:ea typeface="微软雅黑" panose="020B0503020204020204" pitchFamily="34" charset="-122"/>
              </a:rPr>
              <a:t>密立根油滴试验</a:t>
            </a:r>
          </a:p>
        </p:txBody>
      </p:sp>
      <p:sp>
        <p:nvSpPr>
          <p:cNvPr id="34819" name="Text Box 3"/>
          <p:cNvSpPr txBox="1">
            <a:spLocks noChangeArrowheads="1"/>
          </p:cNvSpPr>
          <p:nvPr/>
        </p:nvSpPr>
        <p:spPr bwMode="auto">
          <a:xfrm>
            <a:off x="334280" y="4219109"/>
            <a:ext cx="73308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kumimoji="1" lang="en-US" altLang="zh-CN" sz="2800" dirty="0">
                <a:solidFill>
                  <a:srgbClr val="3333CC"/>
                </a:solidFill>
                <a:latin typeface="微软雅黑" panose="020B0503020204020204" pitchFamily="34" charset="-122"/>
                <a:ea typeface="微软雅黑" panose="020B0503020204020204" pitchFamily="34" charset="-122"/>
              </a:rPr>
              <a:t>3.</a:t>
            </a:r>
            <a:r>
              <a:rPr kumimoji="1" lang="zh-CN" altLang="en-US" sz="2800" dirty="0">
                <a:solidFill>
                  <a:srgbClr val="3333CC"/>
                </a:solidFill>
                <a:latin typeface="微软雅黑" panose="020B0503020204020204" pitchFamily="34" charset="-122"/>
                <a:ea typeface="微软雅黑" panose="020B0503020204020204" pitchFamily="34" charset="-122"/>
              </a:rPr>
              <a:t>电荷数：微观粒子所带的基元电荷的个数。</a:t>
            </a:r>
            <a:endParaRPr kumimoji="1" lang="zh-CN" altLang="en-US" sz="2800" b="0" dirty="0">
              <a:solidFill>
                <a:srgbClr val="3333CC"/>
              </a:solidFill>
              <a:latin typeface="微软雅黑" panose="020B0503020204020204" pitchFamily="34" charset="-122"/>
              <a:ea typeface="微软雅黑" panose="020B0503020204020204" pitchFamily="34" charset="-122"/>
            </a:endParaRPr>
          </a:p>
        </p:txBody>
      </p:sp>
      <p:grpSp>
        <p:nvGrpSpPr>
          <p:cNvPr id="2" name="Group 4"/>
          <p:cNvGrpSpPr>
            <a:grpSpLocks/>
          </p:cNvGrpSpPr>
          <p:nvPr/>
        </p:nvGrpSpPr>
        <p:grpSpPr bwMode="auto">
          <a:xfrm>
            <a:off x="1763713" y="2276475"/>
            <a:ext cx="3211512" cy="1789113"/>
            <a:chOff x="1409" y="597"/>
            <a:chExt cx="2977" cy="1559"/>
          </a:xfrm>
        </p:grpSpPr>
        <p:grpSp>
          <p:nvGrpSpPr>
            <p:cNvPr id="9229" name="Group 5"/>
            <p:cNvGrpSpPr>
              <a:grpSpLocks/>
            </p:cNvGrpSpPr>
            <p:nvPr/>
          </p:nvGrpSpPr>
          <p:grpSpPr bwMode="auto">
            <a:xfrm>
              <a:off x="1824" y="1152"/>
              <a:ext cx="1824" cy="816"/>
              <a:chOff x="1872" y="2784"/>
              <a:chExt cx="1824" cy="816"/>
            </a:xfrm>
          </p:grpSpPr>
          <p:sp>
            <p:nvSpPr>
              <p:cNvPr id="9245" name="Line 6"/>
              <p:cNvSpPr>
                <a:spLocks noChangeShapeType="1"/>
              </p:cNvSpPr>
              <p:nvPr/>
            </p:nvSpPr>
            <p:spPr bwMode="auto">
              <a:xfrm>
                <a:off x="1872" y="2784"/>
                <a:ext cx="672" cy="0"/>
              </a:xfrm>
              <a:prstGeom prst="line">
                <a:avLst/>
              </a:prstGeom>
              <a:noFill/>
              <a:ln w="76200" cap="sq">
                <a:solidFill>
                  <a:srgbClr val="3333CC"/>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246" name="Line 7"/>
              <p:cNvSpPr>
                <a:spLocks noChangeShapeType="1"/>
              </p:cNvSpPr>
              <p:nvPr/>
            </p:nvSpPr>
            <p:spPr bwMode="auto">
              <a:xfrm>
                <a:off x="1872" y="2784"/>
                <a:ext cx="0" cy="816"/>
              </a:xfrm>
              <a:prstGeom prst="line">
                <a:avLst/>
              </a:prstGeom>
              <a:noFill/>
              <a:ln w="76200" cap="sq">
                <a:solidFill>
                  <a:srgbClr val="3333C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247" name="Line 8"/>
              <p:cNvSpPr>
                <a:spLocks noChangeShapeType="1"/>
              </p:cNvSpPr>
              <p:nvPr/>
            </p:nvSpPr>
            <p:spPr bwMode="auto">
              <a:xfrm>
                <a:off x="1872" y="3600"/>
                <a:ext cx="1824" cy="0"/>
              </a:xfrm>
              <a:prstGeom prst="line">
                <a:avLst/>
              </a:prstGeom>
              <a:noFill/>
              <a:ln w="76200" cap="sq">
                <a:solidFill>
                  <a:srgbClr val="3333CC"/>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248" name="Line 9"/>
              <p:cNvSpPr>
                <a:spLocks noChangeShapeType="1"/>
              </p:cNvSpPr>
              <p:nvPr/>
            </p:nvSpPr>
            <p:spPr bwMode="auto">
              <a:xfrm>
                <a:off x="2544" y="2784"/>
                <a:ext cx="144" cy="144"/>
              </a:xfrm>
              <a:prstGeom prst="line">
                <a:avLst/>
              </a:prstGeom>
              <a:noFill/>
              <a:ln w="76200" cap="sq">
                <a:solidFill>
                  <a:srgbClr val="3333C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249" name="Line 10"/>
              <p:cNvSpPr>
                <a:spLocks noChangeShapeType="1"/>
              </p:cNvSpPr>
              <p:nvPr/>
            </p:nvSpPr>
            <p:spPr bwMode="auto">
              <a:xfrm flipV="1">
                <a:off x="2832" y="2784"/>
                <a:ext cx="144" cy="144"/>
              </a:xfrm>
              <a:prstGeom prst="line">
                <a:avLst/>
              </a:prstGeom>
              <a:noFill/>
              <a:ln w="76200" cap="sq">
                <a:solidFill>
                  <a:srgbClr val="3333C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250" name="Line 11"/>
              <p:cNvSpPr>
                <a:spLocks noChangeShapeType="1"/>
              </p:cNvSpPr>
              <p:nvPr/>
            </p:nvSpPr>
            <p:spPr bwMode="auto">
              <a:xfrm>
                <a:off x="2976" y="2784"/>
                <a:ext cx="720" cy="0"/>
              </a:xfrm>
              <a:prstGeom prst="line">
                <a:avLst/>
              </a:prstGeom>
              <a:noFill/>
              <a:ln w="76200" cap="sq">
                <a:solidFill>
                  <a:srgbClr val="3333CC"/>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251" name="Line 12"/>
              <p:cNvSpPr>
                <a:spLocks noChangeShapeType="1"/>
              </p:cNvSpPr>
              <p:nvPr/>
            </p:nvSpPr>
            <p:spPr bwMode="auto">
              <a:xfrm>
                <a:off x="3696" y="2784"/>
                <a:ext cx="0" cy="336"/>
              </a:xfrm>
              <a:prstGeom prst="line">
                <a:avLst/>
              </a:prstGeom>
              <a:noFill/>
              <a:ln w="76200" cap="sq">
                <a:solidFill>
                  <a:srgbClr val="3333CC"/>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252" name="Line 13"/>
              <p:cNvSpPr>
                <a:spLocks noChangeShapeType="1"/>
              </p:cNvSpPr>
              <p:nvPr/>
            </p:nvSpPr>
            <p:spPr bwMode="auto">
              <a:xfrm flipV="1">
                <a:off x="3696" y="3264"/>
                <a:ext cx="0" cy="336"/>
              </a:xfrm>
              <a:prstGeom prst="line">
                <a:avLst/>
              </a:prstGeom>
              <a:noFill/>
              <a:ln w="76200" cap="sq">
                <a:solidFill>
                  <a:srgbClr val="3333C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grpSp>
        <p:grpSp>
          <p:nvGrpSpPr>
            <p:cNvPr id="9230" name="Group 14"/>
            <p:cNvGrpSpPr>
              <a:grpSpLocks/>
            </p:cNvGrpSpPr>
            <p:nvPr/>
          </p:nvGrpSpPr>
          <p:grpSpPr bwMode="auto">
            <a:xfrm>
              <a:off x="3456" y="1488"/>
              <a:ext cx="720" cy="144"/>
              <a:chOff x="3504" y="3120"/>
              <a:chExt cx="720" cy="144"/>
            </a:xfrm>
          </p:grpSpPr>
          <p:sp>
            <p:nvSpPr>
              <p:cNvPr id="9241" name="Line 15"/>
              <p:cNvSpPr>
                <a:spLocks noChangeShapeType="1"/>
              </p:cNvSpPr>
              <p:nvPr/>
            </p:nvSpPr>
            <p:spPr bwMode="auto">
              <a:xfrm>
                <a:off x="3504" y="3120"/>
                <a:ext cx="624" cy="0"/>
              </a:xfrm>
              <a:prstGeom prst="line">
                <a:avLst/>
              </a:prstGeom>
              <a:noFill/>
              <a:ln w="38100" cap="sq">
                <a:solidFill>
                  <a:srgbClr val="CC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242" name="Line 16"/>
              <p:cNvSpPr>
                <a:spLocks noChangeShapeType="1"/>
              </p:cNvSpPr>
              <p:nvPr/>
            </p:nvSpPr>
            <p:spPr bwMode="auto">
              <a:xfrm>
                <a:off x="3504" y="3264"/>
                <a:ext cx="624" cy="0"/>
              </a:xfrm>
              <a:prstGeom prst="line">
                <a:avLst/>
              </a:prstGeom>
              <a:noFill/>
              <a:ln w="38100" cap="sq">
                <a:solidFill>
                  <a:srgbClr val="CC33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243" name="Line 17"/>
              <p:cNvSpPr>
                <a:spLocks noChangeShapeType="1"/>
              </p:cNvSpPr>
              <p:nvPr/>
            </p:nvSpPr>
            <p:spPr bwMode="auto">
              <a:xfrm flipV="1">
                <a:off x="4128" y="3120"/>
                <a:ext cx="0" cy="144"/>
              </a:xfrm>
              <a:prstGeom prst="line">
                <a:avLst/>
              </a:prstGeom>
              <a:noFill/>
              <a:ln w="38100" cap="sq">
                <a:solidFill>
                  <a:srgbClr val="CC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244" name="Rectangle 18"/>
              <p:cNvSpPr>
                <a:spLocks noChangeArrowheads="1"/>
              </p:cNvSpPr>
              <p:nvPr/>
            </p:nvSpPr>
            <p:spPr bwMode="auto">
              <a:xfrm>
                <a:off x="4128" y="3120"/>
                <a:ext cx="96" cy="144"/>
              </a:xfrm>
              <a:prstGeom prst="rect">
                <a:avLst/>
              </a:prstGeom>
              <a:solidFill>
                <a:srgbClr val="CC3300"/>
              </a:solidFill>
              <a:ln w="38100" cap="sq">
                <a:solidFill>
                  <a:srgbClr val="CC3300"/>
                </a:solidFill>
                <a:miter lim="800000"/>
                <a:headEnd/>
                <a:tailEnd/>
              </a:ln>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ea typeface="宋体" panose="02010600030101010101" pitchFamily="2" charset="-122"/>
                </a:endParaRPr>
              </a:p>
            </p:txBody>
          </p:sp>
        </p:grpSp>
        <p:sp>
          <p:nvSpPr>
            <p:cNvPr id="9231" name="Text Box 19"/>
            <p:cNvSpPr txBox="1">
              <a:spLocks noChangeArrowheads="1"/>
            </p:cNvSpPr>
            <p:nvPr/>
          </p:nvSpPr>
          <p:spPr bwMode="auto">
            <a:xfrm>
              <a:off x="1413" y="872"/>
              <a:ext cx="312" cy="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kumimoji="1" lang="en-US" altLang="zh-CN" sz="3600" b="0">
                  <a:solidFill>
                    <a:srgbClr val="3333CC"/>
                  </a:solidFill>
                  <a:ea typeface="宋体" panose="02010600030101010101" pitchFamily="2" charset="-122"/>
                </a:rPr>
                <a:t>-</a:t>
              </a:r>
            </a:p>
          </p:txBody>
        </p:sp>
        <p:sp>
          <p:nvSpPr>
            <p:cNvPr id="9232" name="Text Box 20"/>
            <p:cNvSpPr txBox="1">
              <a:spLocks noChangeArrowheads="1"/>
            </p:cNvSpPr>
            <p:nvPr/>
          </p:nvSpPr>
          <p:spPr bwMode="auto">
            <a:xfrm>
              <a:off x="1409" y="1703"/>
              <a:ext cx="35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kumimoji="1" lang="en-US" altLang="zh-CN" sz="2800">
                  <a:solidFill>
                    <a:srgbClr val="3333CC"/>
                  </a:solidFill>
                  <a:ea typeface="宋体" panose="02010600030101010101" pitchFamily="2" charset="-122"/>
                </a:rPr>
                <a:t>+</a:t>
              </a:r>
            </a:p>
          </p:txBody>
        </p:sp>
        <p:grpSp>
          <p:nvGrpSpPr>
            <p:cNvPr id="9233" name="Group 21"/>
            <p:cNvGrpSpPr>
              <a:grpSpLocks/>
            </p:cNvGrpSpPr>
            <p:nvPr/>
          </p:nvGrpSpPr>
          <p:grpSpPr bwMode="auto">
            <a:xfrm>
              <a:off x="2652" y="597"/>
              <a:ext cx="1734" cy="747"/>
              <a:chOff x="2652" y="451"/>
              <a:chExt cx="1734" cy="747"/>
            </a:xfrm>
          </p:grpSpPr>
          <p:sp>
            <p:nvSpPr>
              <p:cNvPr id="9234" name="Freeform 22"/>
              <p:cNvSpPr>
                <a:spLocks/>
              </p:cNvSpPr>
              <p:nvPr/>
            </p:nvSpPr>
            <p:spPr bwMode="auto">
              <a:xfrm rot="1068350">
                <a:off x="2652" y="451"/>
                <a:ext cx="48" cy="288"/>
              </a:xfrm>
              <a:custGeom>
                <a:avLst/>
                <a:gdLst>
                  <a:gd name="T0" fmla="*/ 48 w 48"/>
                  <a:gd name="T1" fmla="*/ 3088 h 240"/>
                  <a:gd name="T2" fmla="*/ 0 w 48"/>
                  <a:gd name="T3" fmla="*/ 1234 h 240"/>
                  <a:gd name="T4" fmla="*/ 48 w 48"/>
                  <a:gd name="T5" fmla="*/ 0 h 240"/>
                  <a:gd name="T6" fmla="*/ 0 60000 65536"/>
                  <a:gd name="T7" fmla="*/ 0 60000 65536"/>
                  <a:gd name="T8" fmla="*/ 0 60000 65536"/>
                  <a:gd name="T9" fmla="*/ 0 w 48"/>
                  <a:gd name="T10" fmla="*/ 0 h 240"/>
                  <a:gd name="T11" fmla="*/ 48 w 48"/>
                  <a:gd name="T12" fmla="*/ 240 h 240"/>
                </a:gdLst>
                <a:ahLst/>
                <a:cxnLst>
                  <a:cxn ang="T6">
                    <a:pos x="T0" y="T1"/>
                  </a:cxn>
                  <a:cxn ang="T7">
                    <a:pos x="T2" y="T3"/>
                  </a:cxn>
                  <a:cxn ang="T8">
                    <a:pos x="T4" y="T5"/>
                  </a:cxn>
                </a:cxnLst>
                <a:rect l="T9" t="T10" r="T11" b="T12"/>
                <a:pathLst>
                  <a:path w="48" h="240">
                    <a:moveTo>
                      <a:pt x="48" y="240"/>
                    </a:moveTo>
                    <a:cubicBezTo>
                      <a:pt x="24" y="188"/>
                      <a:pt x="0" y="136"/>
                      <a:pt x="0" y="96"/>
                    </a:cubicBezTo>
                    <a:cubicBezTo>
                      <a:pt x="0" y="56"/>
                      <a:pt x="40" y="16"/>
                      <a:pt x="48" y="0"/>
                    </a:cubicBezTo>
                  </a:path>
                </a:pathLst>
              </a:custGeom>
              <a:noFill/>
              <a:ln w="38100" cap="sq" cmpd="sng">
                <a:solidFill>
                  <a:srgbClr val="3333CC"/>
                </a:solidFill>
                <a:prstDash val="solid"/>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9235" name="Freeform 23"/>
              <p:cNvSpPr>
                <a:spLocks/>
              </p:cNvSpPr>
              <p:nvPr/>
            </p:nvSpPr>
            <p:spPr bwMode="auto">
              <a:xfrm rot="1068350">
                <a:off x="2767" y="635"/>
                <a:ext cx="48" cy="144"/>
              </a:xfrm>
              <a:custGeom>
                <a:avLst/>
                <a:gdLst>
                  <a:gd name="T0" fmla="*/ 0 w 48"/>
                  <a:gd name="T1" fmla="*/ 144 h 144"/>
                  <a:gd name="T2" fmla="*/ 48 w 48"/>
                  <a:gd name="T3" fmla="*/ 0 h 144"/>
                  <a:gd name="T4" fmla="*/ 0 60000 65536"/>
                  <a:gd name="T5" fmla="*/ 0 60000 65536"/>
                  <a:gd name="T6" fmla="*/ 0 w 48"/>
                  <a:gd name="T7" fmla="*/ 0 h 144"/>
                  <a:gd name="T8" fmla="*/ 48 w 48"/>
                  <a:gd name="T9" fmla="*/ 144 h 144"/>
                </a:gdLst>
                <a:ahLst/>
                <a:cxnLst>
                  <a:cxn ang="T4">
                    <a:pos x="T0" y="T1"/>
                  </a:cxn>
                  <a:cxn ang="T5">
                    <a:pos x="T2" y="T3"/>
                  </a:cxn>
                </a:cxnLst>
                <a:rect l="T6" t="T7" r="T8" b="T9"/>
                <a:pathLst>
                  <a:path w="48" h="144">
                    <a:moveTo>
                      <a:pt x="0" y="144"/>
                    </a:moveTo>
                    <a:cubicBezTo>
                      <a:pt x="20" y="84"/>
                      <a:pt x="40" y="24"/>
                      <a:pt x="48" y="0"/>
                    </a:cubicBezTo>
                  </a:path>
                </a:pathLst>
              </a:custGeom>
              <a:noFill/>
              <a:ln w="38100" cap="sq" cmpd="sng">
                <a:solidFill>
                  <a:srgbClr val="3333CC"/>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9236" name="Oval 24"/>
              <p:cNvSpPr>
                <a:spLocks noChangeArrowheads="1"/>
              </p:cNvSpPr>
              <p:nvPr/>
            </p:nvSpPr>
            <p:spPr bwMode="auto">
              <a:xfrm rot="1068350">
                <a:off x="3858" y="718"/>
                <a:ext cx="528" cy="480"/>
              </a:xfrm>
              <a:prstGeom prst="ellipse">
                <a:avLst/>
              </a:prstGeom>
              <a:solidFill>
                <a:srgbClr val="996600"/>
              </a:solidFill>
              <a:ln w="28575" cap="sq">
                <a:solidFill>
                  <a:schemeClr val="tx1"/>
                </a:solidFill>
                <a:round/>
                <a:headEnd/>
                <a:tailEnd/>
              </a:ln>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ea typeface="宋体" panose="02010600030101010101" pitchFamily="2" charset="-122"/>
                </a:endParaRPr>
              </a:p>
            </p:txBody>
          </p:sp>
          <p:sp>
            <p:nvSpPr>
              <p:cNvPr id="9237" name="Rectangle 25"/>
              <p:cNvSpPr>
                <a:spLocks noChangeArrowheads="1"/>
              </p:cNvSpPr>
              <p:nvPr/>
            </p:nvSpPr>
            <p:spPr bwMode="auto">
              <a:xfrm rot="1068350">
                <a:off x="3489" y="762"/>
                <a:ext cx="336" cy="144"/>
              </a:xfrm>
              <a:prstGeom prst="rect">
                <a:avLst/>
              </a:prstGeom>
              <a:solidFill>
                <a:srgbClr val="FF9900"/>
              </a:solidFill>
              <a:ln>
                <a:noFill/>
              </a:ln>
              <a:extLst>
                <a:ext uri="{91240B29-F687-4F45-9708-019B960494DF}">
                  <a14:hiddenLine xmlns:a14="http://schemas.microsoft.com/office/drawing/2010/main" w="381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ea typeface="宋体" panose="02010600030101010101" pitchFamily="2" charset="-122"/>
                </a:endParaRPr>
              </a:p>
            </p:txBody>
          </p:sp>
          <p:sp>
            <p:nvSpPr>
              <p:cNvPr id="9238" name="Line 26"/>
              <p:cNvSpPr>
                <a:spLocks noChangeShapeType="1"/>
              </p:cNvSpPr>
              <p:nvPr/>
            </p:nvSpPr>
            <p:spPr bwMode="auto">
              <a:xfrm rot="1068350">
                <a:off x="2810" y="808"/>
                <a:ext cx="1056" cy="0"/>
              </a:xfrm>
              <a:prstGeom prst="line">
                <a:avLst/>
              </a:prstGeom>
              <a:noFill/>
              <a:ln w="38100" cap="sq">
                <a:solidFill>
                  <a:srgbClr val="3333CC"/>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9239" name="Line 27"/>
              <p:cNvSpPr>
                <a:spLocks noChangeShapeType="1"/>
              </p:cNvSpPr>
              <p:nvPr/>
            </p:nvSpPr>
            <p:spPr bwMode="auto">
              <a:xfrm rot="1068350">
                <a:off x="2714" y="648"/>
                <a:ext cx="1200" cy="0"/>
              </a:xfrm>
              <a:prstGeom prst="line">
                <a:avLst/>
              </a:prstGeom>
              <a:noFill/>
              <a:ln w="38100" cap="sq">
                <a:solidFill>
                  <a:srgbClr val="3333CC"/>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9240" name="Rectangle 28"/>
              <p:cNvSpPr>
                <a:spLocks noChangeArrowheads="1"/>
              </p:cNvSpPr>
              <p:nvPr/>
            </p:nvSpPr>
            <p:spPr bwMode="auto">
              <a:xfrm rot="1068350" flipH="1">
                <a:off x="3816" y="773"/>
                <a:ext cx="48" cy="240"/>
              </a:xfrm>
              <a:prstGeom prst="rect">
                <a:avLst/>
              </a:prstGeom>
              <a:solidFill>
                <a:srgbClr val="996600"/>
              </a:solidFill>
              <a:ln w="28575" cap="sq">
                <a:solidFill>
                  <a:schemeClr val="tx1"/>
                </a:solidFill>
                <a:miter lim="800000"/>
                <a:headEnd/>
                <a:tailEnd/>
              </a:ln>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ea typeface="宋体" panose="02010600030101010101" pitchFamily="2" charset="-122"/>
                </a:endParaRPr>
              </a:p>
            </p:txBody>
          </p:sp>
        </p:grpSp>
      </p:grpSp>
      <p:sp>
        <p:nvSpPr>
          <p:cNvPr id="34845" name="Text Box 29"/>
          <p:cNvSpPr txBox="1">
            <a:spLocks noChangeArrowheads="1"/>
          </p:cNvSpPr>
          <p:nvPr/>
        </p:nvSpPr>
        <p:spPr bwMode="auto">
          <a:xfrm>
            <a:off x="363538" y="620713"/>
            <a:ext cx="572135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120000"/>
              </a:lnSpc>
              <a:spcBef>
                <a:spcPct val="0"/>
              </a:spcBef>
              <a:buFontTx/>
              <a:buNone/>
            </a:pPr>
            <a:r>
              <a:rPr kumimoji="1" lang="zh-CN" altLang="en-US" sz="2800" b="0" dirty="0">
                <a:latin typeface="微软雅黑" panose="020B0503020204020204" pitchFamily="34" charset="-122"/>
                <a:ea typeface="微软雅黑" panose="020B0503020204020204" pitchFamily="34" charset="-122"/>
              </a:rPr>
              <a:t>       </a:t>
            </a:r>
            <a:r>
              <a:rPr kumimoji="1" lang="en-US" altLang="zh-CN" sz="2800" b="0" dirty="0">
                <a:solidFill>
                  <a:srgbClr val="3333CC"/>
                </a:solidFill>
                <a:latin typeface="微软雅黑" panose="020B0503020204020204" pitchFamily="34" charset="-122"/>
                <a:ea typeface="微软雅黑" panose="020B0503020204020204" pitchFamily="34" charset="-122"/>
              </a:rPr>
              <a:t>1913</a:t>
            </a:r>
            <a:r>
              <a:rPr kumimoji="1" lang="zh-CN" altLang="en-US" sz="2800" b="0" dirty="0">
                <a:solidFill>
                  <a:srgbClr val="3333CC"/>
                </a:solidFill>
                <a:latin typeface="微软雅黑" panose="020B0503020204020204" pitchFamily="34" charset="-122"/>
                <a:ea typeface="微软雅黑" panose="020B0503020204020204" pitchFamily="34" charset="-122"/>
              </a:rPr>
              <a:t>年，密立根用油滴法首先从实验上测定了基本电荷的量值，证明了微小粒子带电量的变化不连续性。</a:t>
            </a:r>
            <a:endParaRPr kumimoji="1" lang="zh-CN" altLang="en-US" sz="2800" b="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4846" name="Object 30"/>
              <p:cNvSpPr txBox="1"/>
              <p:nvPr/>
            </p:nvSpPr>
            <p:spPr bwMode="auto">
              <a:xfrm>
                <a:off x="3707904" y="4830227"/>
                <a:ext cx="1571625" cy="555625"/>
              </a:xfrm>
              <a:prstGeom prst="rect">
                <a:avLst/>
              </a:prstGeom>
              <a:noFill/>
              <a:ln w="9525">
                <a:noFill/>
                <a:miter lim="800000"/>
                <a:headEnd/>
                <a:tailEnd/>
              </a:ln>
            </p:spPr>
            <p:txBody>
              <a:bodyPr>
                <a:normAutofit/>
              </a:bodyPr>
              <a:lstStyle/>
              <a:p>
                <a:pPr algn="ct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𝑁𝑒</m:t>
                      </m:r>
                    </m:oMath>
                  </m:oMathPara>
                </a14:m>
                <a:endParaRPr lang="zh-CN" altLang="en-US" dirty="0"/>
              </a:p>
            </p:txBody>
          </p:sp>
        </mc:Choice>
        <mc:Fallback xmlns="">
          <p:sp>
            <p:nvSpPr>
              <p:cNvPr id="34846" name="Object 30"/>
              <p:cNvSpPr txBox="1">
                <a:spLocks noRot="1" noChangeAspect="1" noMove="1" noResize="1" noEditPoints="1" noAdjustHandles="1" noChangeArrowheads="1" noChangeShapeType="1" noTextEdit="1"/>
              </p:cNvSpPr>
              <p:nvPr/>
            </p:nvSpPr>
            <p:spPr bwMode="auto">
              <a:xfrm>
                <a:off x="3707904" y="4830227"/>
                <a:ext cx="1571625" cy="555625"/>
              </a:xfrm>
              <a:prstGeom prst="rect">
                <a:avLst/>
              </a:prstGeom>
              <a:blipFill>
                <a:blip r:embed="rId2"/>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847" name="Object 31"/>
              <p:cNvSpPr txBox="1"/>
              <p:nvPr/>
            </p:nvSpPr>
            <p:spPr bwMode="auto">
              <a:xfrm>
                <a:off x="3440906" y="5958523"/>
                <a:ext cx="2262188" cy="754063"/>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3</m:t>
                          </m:r>
                        </m:den>
                      </m:f>
                      <m:r>
                        <a:rPr lang="zh-CN" altLang="en-US" i="1">
                          <a:solidFill>
                            <a:srgbClr val="000000"/>
                          </a:solidFill>
                          <a:latin typeface="Cambria Math" panose="02040503050406030204" pitchFamily="18" charset="0"/>
                        </a:rPr>
                        <m:t>𝑒</m:t>
                      </m:r>
                      <m:r>
                        <a:rPr lang="zh-CN" altLang="en-US" i="1">
                          <a:solidFill>
                            <a:srgbClr val="000000"/>
                          </a:solidFill>
                          <a:latin typeface="Cambria Math" panose="02040503050406030204" pitchFamily="18" charset="0"/>
                        </a:rPr>
                        <m:t>  ±</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num>
                        <m:den>
                          <m:r>
                            <a:rPr lang="zh-CN" altLang="en-US" i="1">
                              <a:solidFill>
                                <a:srgbClr val="000000"/>
                              </a:solidFill>
                              <a:latin typeface="Cambria Math" panose="02040503050406030204" pitchFamily="18" charset="0"/>
                            </a:rPr>
                            <m:t>3</m:t>
                          </m:r>
                        </m:den>
                      </m:f>
                      <m:r>
                        <a:rPr lang="zh-CN" altLang="en-US" i="1">
                          <a:solidFill>
                            <a:srgbClr val="000000"/>
                          </a:solidFill>
                          <a:latin typeface="Cambria Math" panose="02040503050406030204" pitchFamily="18" charset="0"/>
                        </a:rPr>
                        <m:t>𝑒</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34847" name="Object 31"/>
              <p:cNvSpPr txBox="1">
                <a:spLocks noRot="1" noChangeAspect="1" noMove="1" noResize="1" noEditPoints="1" noAdjustHandles="1" noChangeArrowheads="1" noChangeShapeType="1" noTextEdit="1"/>
              </p:cNvSpPr>
              <p:nvPr/>
            </p:nvSpPr>
            <p:spPr bwMode="auto">
              <a:xfrm>
                <a:off x="3440906" y="5958523"/>
                <a:ext cx="2262188" cy="754063"/>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34848" name="Text Box 32"/>
          <p:cNvSpPr txBox="1">
            <a:spLocks noChangeArrowheads="1"/>
          </p:cNvSpPr>
          <p:nvPr/>
        </p:nvSpPr>
        <p:spPr bwMode="auto">
          <a:xfrm>
            <a:off x="395288" y="5373688"/>
            <a:ext cx="3694112"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20000"/>
              </a:lnSpc>
              <a:spcBef>
                <a:spcPct val="0"/>
              </a:spcBef>
              <a:buFontTx/>
              <a:buNone/>
            </a:pPr>
            <a:r>
              <a:rPr kumimoji="1" lang="en-US" altLang="zh-CN" sz="2800" dirty="0">
                <a:solidFill>
                  <a:srgbClr val="3333CC"/>
                </a:solidFill>
                <a:latin typeface="微软雅黑" panose="020B0503020204020204" pitchFamily="34" charset="-122"/>
                <a:ea typeface="微软雅黑" panose="020B0503020204020204" pitchFamily="34" charset="-122"/>
              </a:rPr>
              <a:t>4. </a:t>
            </a:r>
            <a:r>
              <a:rPr kumimoji="1" lang="zh-CN" altLang="en-US" sz="2800" dirty="0">
                <a:solidFill>
                  <a:srgbClr val="3333CC"/>
                </a:solidFill>
                <a:latin typeface="微软雅黑" panose="020B0503020204020204" pitchFamily="34" charset="-122"/>
                <a:ea typeface="微软雅黑" panose="020B0503020204020204" pitchFamily="34" charset="-122"/>
              </a:rPr>
              <a:t>现代物理预言夸克 </a:t>
            </a:r>
          </a:p>
        </p:txBody>
      </p:sp>
      <p:sp>
        <p:nvSpPr>
          <p:cNvPr id="36" name="Text Box 32"/>
          <p:cNvSpPr txBox="1">
            <a:spLocks noChangeArrowheads="1"/>
          </p:cNvSpPr>
          <p:nvPr/>
        </p:nvSpPr>
        <p:spPr bwMode="auto">
          <a:xfrm>
            <a:off x="5929313" y="5708650"/>
            <a:ext cx="278765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lnSpc>
                <a:spcPct val="120000"/>
              </a:lnSpc>
              <a:spcBef>
                <a:spcPct val="0"/>
              </a:spcBef>
              <a:buFontTx/>
              <a:buNone/>
            </a:pPr>
            <a:r>
              <a:rPr kumimoji="1" lang="zh-CN" altLang="en-US" sz="2400" dirty="0">
                <a:solidFill>
                  <a:srgbClr val="CC3300"/>
                </a:solidFill>
                <a:latin typeface="微软雅黑" panose="020B0503020204020204" pitchFamily="34" charset="-122"/>
                <a:ea typeface="微软雅黑" panose="020B0503020204020204" pitchFamily="34" charset="-122"/>
              </a:rPr>
              <a:t>实验上尚未观测到单独存在的夸克</a:t>
            </a:r>
          </a:p>
        </p:txBody>
      </p:sp>
      <p:grpSp>
        <p:nvGrpSpPr>
          <p:cNvPr id="4" name="组合 3">
            <a:extLst>
              <a:ext uri="{FF2B5EF4-FFF2-40B4-BE49-F238E27FC236}">
                <a16:creationId xmlns:a16="http://schemas.microsoft.com/office/drawing/2014/main" id="{9434D391-27B2-95AC-89ED-2BD4D4F1EE2E}"/>
              </a:ext>
            </a:extLst>
          </p:cNvPr>
          <p:cNvGrpSpPr/>
          <p:nvPr/>
        </p:nvGrpSpPr>
        <p:grpSpPr>
          <a:xfrm>
            <a:off x="6649884" y="122076"/>
            <a:ext cx="2592387" cy="3765512"/>
            <a:chOff x="6649884" y="122076"/>
            <a:chExt cx="2592387" cy="3765512"/>
          </a:xfrm>
        </p:grpSpPr>
        <p:grpSp>
          <p:nvGrpSpPr>
            <p:cNvPr id="6" name="Group 33"/>
            <p:cNvGrpSpPr>
              <a:grpSpLocks/>
            </p:cNvGrpSpPr>
            <p:nvPr/>
          </p:nvGrpSpPr>
          <p:grpSpPr bwMode="auto">
            <a:xfrm>
              <a:off x="6649884" y="122076"/>
              <a:ext cx="2592387" cy="3111500"/>
              <a:chOff x="3833" y="401"/>
              <a:chExt cx="1633" cy="1960"/>
            </a:xfrm>
          </p:grpSpPr>
          <p:pic>
            <p:nvPicPr>
              <p:cNvPr id="9227" name="Picture 34" descr="密立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 y="401"/>
                <a:ext cx="1380" cy="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8" name="Rectangle 35"/>
              <p:cNvSpPr>
                <a:spLocks noChangeArrowheads="1"/>
              </p:cNvSpPr>
              <p:nvPr/>
            </p:nvSpPr>
            <p:spPr bwMode="auto">
              <a:xfrm>
                <a:off x="3833" y="1993"/>
                <a:ext cx="163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kumimoji="1" lang="zh-CN" altLang="en-US" dirty="0">
                    <a:solidFill>
                      <a:srgbClr val="3333CC"/>
                    </a:solidFill>
                    <a:latin typeface="宋体" panose="02010600030101010101" pitchFamily="2" charset="-122"/>
                    <a:ea typeface="宋体" panose="02010600030101010101" pitchFamily="2" charset="-122"/>
                  </a:rPr>
                  <a:t>密立根 </a:t>
                </a:r>
              </a:p>
            </p:txBody>
          </p:sp>
        </p:grpSp>
        <p:pic>
          <p:nvPicPr>
            <p:cNvPr id="2050" name="Picture 2" descr="2018 年诺贝尔奖 - 知乎">
              <a:extLst>
                <a:ext uri="{FF2B5EF4-FFF2-40B4-BE49-F238E27FC236}">
                  <a16:creationId xmlns:a16="http://schemas.microsoft.com/office/drawing/2014/main" id="{EA91A5FB-B298-155E-E037-7A64A9B54D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3964" y="3203572"/>
              <a:ext cx="684016" cy="68401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5">
              <a:extLst>
                <a:ext uri="{FF2B5EF4-FFF2-40B4-BE49-F238E27FC236}">
                  <a16:creationId xmlns:a16="http://schemas.microsoft.com/office/drawing/2014/main" id="{2CA9DAAD-297C-D2A1-5CE8-03B09635398F}"/>
                </a:ext>
              </a:extLst>
            </p:cNvPr>
            <p:cNvSpPr>
              <a:spLocks noChangeArrowheads="1"/>
            </p:cNvSpPr>
            <p:nvPr/>
          </p:nvSpPr>
          <p:spPr bwMode="auto">
            <a:xfrm>
              <a:off x="7282203" y="3255418"/>
              <a:ext cx="196006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kumimoji="1" lang="en-US" altLang="zh-CN" dirty="0">
                  <a:solidFill>
                    <a:srgbClr val="FF0000"/>
                  </a:solidFill>
                  <a:latin typeface="Yu Gothic UI Semilight" panose="020B0400000000000000" pitchFamily="34" charset="-128"/>
                  <a:ea typeface="Yu Gothic UI Semilight" panose="020B0400000000000000" pitchFamily="34" charset="-128"/>
                </a:rPr>
                <a:t>1923</a:t>
              </a:r>
              <a:endParaRPr kumimoji="1" lang="zh-CN" altLang="en-US" dirty="0">
                <a:solidFill>
                  <a:srgbClr val="FF0000"/>
                </a:solidFill>
                <a:latin typeface="Yu Gothic UI Semilight" panose="020B0400000000000000" pitchFamily="34" charset="-128"/>
                <a:ea typeface="Yu Gothic UI Semilight" panose="020B0400000000000000" pitchFamily="34" charset="-128"/>
              </a:endParaRPr>
            </a:p>
          </p:txBody>
        </p:sp>
      </p:gr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818"/>
                                        </p:tgtEl>
                                        <p:attrNameLst>
                                          <p:attrName>style.visibility</p:attrName>
                                        </p:attrNameLst>
                                      </p:cBhvr>
                                      <p:to>
                                        <p:strVal val="visible"/>
                                      </p:to>
                                    </p:set>
                                    <p:animEffect transition="in" filter="fade">
                                      <p:cBhvr>
                                        <p:cTn id="7" dur="500"/>
                                        <p:tgtEl>
                                          <p:spTgt spid="348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845"/>
                                        </p:tgtEl>
                                        <p:attrNameLst>
                                          <p:attrName>style.visibility</p:attrName>
                                        </p:attrNameLst>
                                      </p:cBhvr>
                                      <p:to>
                                        <p:strVal val="visible"/>
                                      </p:to>
                                    </p:set>
                                    <p:animEffect transition="in" filter="fade">
                                      <p:cBhvr>
                                        <p:cTn id="10" dur="500"/>
                                        <p:tgtEl>
                                          <p:spTgt spid="3484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4819"/>
                                        </p:tgtEl>
                                        <p:attrNameLst>
                                          <p:attrName>style.visibility</p:attrName>
                                        </p:attrNameLst>
                                      </p:cBhvr>
                                      <p:to>
                                        <p:strVal val="visible"/>
                                      </p:to>
                                    </p:set>
                                    <p:animEffect transition="in" filter="fade">
                                      <p:cBhvr>
                                        <p:cTn id="21" dur="500"/>
                                        <p:tgtEl>
                                          <p:spTgt spid="348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846"/>
                                        </p:tgtEl>
                                        <p:attrNameLst>
                                          <p:attrName>style.visibility</p:attrName>
                                        </p:attrNameLst>
                                      </p:cBhvr>
                                      <p:to>
                                        <p:strVal val="visible"/>
                                      </p:to>
                                    </p:set>
                                    <p:animEffect transition="in" filter="fade">
                                      <p:cBhvr>
                                        <p:cTn id="24" dur="500"/>
                                        <p:tgtEl>
                                          <p:spTgt spid="3484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4848"/>
                                        </p:tgtEl>
                                        <p:attrNameLst>
                                          <p:attrName>style.visibility</p:attrName>
                                        </p:attrNameLst>
                                      </p:cBhvr>
                                      <p:to>
                                        <p:strVal val="visible"/>
                                      </p:to>
                                    </p:set>
                                    <p:animEffect transition="in" filter="fade">
                                      <p:cBhvr>
                                        <p:cTn id="29" dur="500"/>
                                        <p:tgtEl>
                                          <p:spTgt spid="3484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847"/>
                                        </p:tgtEl>
                                        <p:attrNameLst>
                                          <p:attrName>style.visibility</p:attrName>
                                        </p:attrNameLst>
                                      </p:cBhvr>
                                      <p:to>
                                        <p:strVal val="visible"/>
                                      </p:to>
                                    </p:set>
                                    <p:animEffect transition="in" filter="fade">
                                      <p:cBhvr>
                                        <p:cTn id="32" dur="500"/>
                                        <p:tgtEl>
                                          <p:spTgt spid="3484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P spid="34819" grpId="0"/>
      <p:bldP spid="34845" grpId="0"/>
      <p:bldP spid="34846" grpId="0"/>
      <p:bldP spid="34847" grpId="0"/>
      <p:bldP spid="34848" grpId="0"/>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304800" y="198438"/>
            <a:ext cx="2632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kumimoji="1" lang="zh-CN" altLang="en-US" dirty="0">
                <a:solidFill>
                  <a:srgbClr val="3333CC"/>
                </a:solidFill>
                <a:latin typeface="微软雅黑" panose="020B0503020204020204" pitchFamily="34" charset="-122"/>
                <a:ea typeface="微软雅黑" panose="020B0503020204020204" pitchFamily="34" charset="-122"/>
              </a:rPr>
              <a:t>三、</a:t>
            </a:r>
            <a:r>
              <a:rPr kumimoji="1" lang="zh-CN" altLang="en-US" dirty="0">
                <a:solidFill>
                  <a:srgbClr val="CC3300"/>
                </a:solidFill>
                <a:latin typeface="微软雅黑" panose="020B0503020204020204" pitchFamily="34" charset="-122"/>
                <a:ea typeface="微软雅黑" panose="020B0503020204020204" pitchFamily="34" charset="-122"/>
              </a:rPr>
              <a:t>电荷守恒</a:t>
            </a:r>
            <a:endParaRPr kumimoji="1" lang="zh-CN" altLang="en-US" b="0" dirty="0">
              <a:solidFill>
                <a:srgbClr val="CC3300"/>
              </a:solidFill>
              <a:latin typeface="微软雅黑" panose="020B0503020204020204" pitchFamily="34" charset="-122"/>
              <a:ea typeface="微软雅黑" panose="020B0503020204020204" pitchFamily="34" charset="-122"/>
            </a:endParaRPr>
          </a:p>
        </p:txBody>
      </p:sp>
      <p:sp>
        <p:nvSpPr>
          <p:cNvPr id="35843" name="Text Box 3"/>
          <p:cNvSpPr txBox="1">
            <a:spLocks noChangeArrowheads="1"/>
          </p:cNvSpPr>
          <p:nvPr/>
        </p:nvSpPr>
        <p:spPr bwMode="auto">
          <a:xfrm>
            <a:off x="381000" y="2865438"/>
            <a:ext cx="8229600"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zh-CN" sz="2800" dirty="0">
                <a:solidFill>
                  <a:srgbClr val="3333CC"/>
                </a:solidFill>
                <a:latin typeface="微软雅黑" panose="020B0503020204020204" pitchFamily="34" charset="-122"/>
                <a:ea typeface="微软雅黑" panose="020B0503020204020204" pitchFamily="34" charset="-122"/>
              </a:rPr>
              <a:t>2. </a:t>
            </a:r>
            <a:r>
              <a:rPr kumimoji="1" lang="zh-CN" altLang="en-US" sz="2800" dirty="0">
                <a:solidFill>
                  <a:srgbClr val="3333CC"/>
                </a:solidFill>
                <a:latin typeface="微软雅黑" panose="020B0503020204020204" pitchFamily="34" charset="-122"/>
                <a:ea typeface="微软雅黑" panose="020B0503020204020204" pitchFamily="34" charset="-122"/>
              </a:rPr>
              <a:t>正、负电子的湮灭</a:t>
            </a:r>
            <a:r>
              <a:rPr kumimoji="1" lang="zh-CN" altLang="en-US" sz="2800" b="0" dirty="0">
                <a:solidFill>
                  <a:srgbClr val="3333CC"/>
                </a:solidFill>
                <a:latin typeface="微软雅黑" panose="020B0503020204020204" pitchFamily="34" charset="-122"/>
                <a:ea typeface="微软雅黑" panose="020B0503020204020204" pitchFamily="34" charset="-122"/>
              </a:rPr>
              <a:t>：</a:t>
            </a:r>
          </a:p>
          <a:p>
            <a:pPr algn="ctr" eaLnBrk="1" hangingPunct="1">
              <a:spcBef>
                <a:spcPct val="50000"/>
              </a:spcBef>
              <a:buFontTx/>
              <a:buNone/>
            </a:pPr>
            <a:r>
              <a:rPr kumimoji="1" lang="en-US" altLang="zh-CN" sz="2800" dirty="0">
                <a:solidFill>
                  <a:srgbClr val="3333CC"/>
                </a:solidFill>
                <a:latin typeface="微软雅黑" panose="020B0503020204020204" pitchFamily="34" charset="-122"/>
                <a:ea typeface="微软雅黑" panose="020B0503020204020204" pitchFamily="34" charset="-122"/>
              </a:rPr>
              <a:t>[</a:t>
            </a:r>
            <a:r>
              <a:rPr kumimoji="1" lang="zh-CN" altLang="en-US" sz="2800" dirty="0">
                <a:solidFill>
                  <a:srgbClr val="3333CC"/>
                </a:solidFill>
                <a:latin typeface="微软雅黑" panose="020B0503020204020204" pitchFamily="34" charset="-122"/>
                <a:ea typeface="微软雅黑" panose="020B0503020204020204" pitchFamily="34" charset="-122"/>
              </a:rPr>
              <a:t>电子</a:t>
            </a:r>
            <a:r>
              <a:rPr kumimoji="1" lang="en-US" altLang="zh-CN" sz="2800" dirty="0">
                <a:solidFill>
                  <a:srgbClr val="3333CC"/>
                </a:solidFill>
                <a:latin typeface="微软雅黑" panose="020B0503020204020204" pitchFamily="34" charset="-122"/>
                <a:ea typeface="微软雅黑" panose="020B0503020204020204" pitchFamily="34" charset="-122"/>
              </a:rPr>
              <a:t>]+[</a:t>
            </a:r>
            <a:r>
              <a:rPr kumimoji="1" lang="zh-CN" altLang="en-US" sz="2800" dirty="0">
                <a:solidFill>
                  <a:srgbClr val="3333CC"/>
                </a:solidFill>
                <a:latin typeface="微软雅黑" panose="020B0503020204020204" pitchFamily="34" charset="-122"/>
                <a:ea typeface="微软雅黑" panose="020B0503020204020204" pitchFamily="34" charset="-122"/>
              </a:rPr>
              <a:t>正电子</a:t>
            </a:r>
            <a:r>
              <a:rPr kumimoji="1" lang="en-US" altLang="zh-CN" sz="2800" dirty="0">
                <a:solidFill>
                  <a:srgbClr val="3333CC"/>
                </a:solidFill>
                <a:latin typeface="微软雅黑" panose="020B0503020204020204" pitchFamily="34" charset="-122"/>
                <a:ea typeface="微软雅黑" panose="020B0503020204020204" pitchFamily="34" charset="-122"/>
              </a:rPr>
              <a:t>]→2[</a:t>
            </a:r>
            <a:r>
              <a:rPr kumimoji="1" lang="zh-CN" altLang="en-US" sz="2800" dirty="0">
                <a:solidFill>
                  <a:srgbClr val="3333CC"/>
                </a:solidFill>
                <a:latin typeface="微软雅黑" panose="020B0503020204020204" pitchFamily="34" charset="-122"/>
                <a:ea typeface="微软雅黑" panose="020B0503020204020204" pitchFamily="34" charset="-122"/>
              </a:rPr>
              <a:t>伽玛光子</a:t>
            </a:r>
            <a:r>
              <a:rPr kumimoji="1" lang="en-US" altLang="zh-CN" sz="2800" dirty="0">
                <a:solidFill>
                  <a:srgbClr val="3333CC"/>
                </a:solidFill>
                <a:latin typeface="微软雅黑" panose="020B0503020204020204" pitchFamily="34" charset="-122"/>
                <a:ea typeface="微软雅黑" panose="020B0503020204020204" pitchFamily="34" charset="-122"/>
              </a:rPr>
              <a:t>]</a:t>
            </a:r>
          </a:p>
          <a:p>
            <a:pPr algn="ctr" eaLnBrk="1" hangingPunct="1">
              <a:spcBef>
                <a:spcPct val="30000"/>
              </a:spcBef>
              <a:buFontTx/>
              <a:buNone/>
            </a:pPr>
            <a:r>
              <a:rPr kumimoji="1" lang="zh-CN" altLang="en-US" sz="2800" dirty="0">
                <a:solidFill>
                  <a:srgbClr val="3333CC"/>
                </a:solidFill>
                <a:latin typeface="微软雅黑" panose="020B0503020204020204" pitchFamily="34" charset="-122"/>
                <a:ea typeface="微软雅黑" panose="020B0503020204020204" pitchFamily="34" charset="-122"/>
              </a:rPr>
              <a:t>电荷：</a:t>
            </a:r>
            <a:r>
              <a:rPr kumimoji="1" lang="en-US" altLang="zh-CN" sz="2800" dirty="0">
                <a:solidFill>
                  <a:srgbClr val="3333CC"/>
                </a:solidFill>
                <a:latin typeface="微软雅黑" panose="020B0503020204020204" pitchFamily="34" charset="-122"/>
                <a:ea typeface="微软雅黑" panose="020B0503020204020204" pitchFamily="34" charset="-122"/>
              </a:rPr>
              <a:t>-</a:t>
            </a:r>
            <a:r>
              <a:rPr kumimoji="1" lang="en-US" altLang="zh-CN" sz="2800" i="1" dirty="0">
                <a:solidFill>
                  <a:srgbClr val="3333CC"/>
                </a:solidFill>
                <a:latin typeface="微软雅黑" panose="020B0503020204020204" pitchFamily="34" charset="-122"/>
                <a:ea typeface="微软雅黑" panose="020B0503020204020204" pitchFamily="34" charset="-122"/>
              </a:rPr>
              <a:t>e </a:t>
            </a:r>
            <a:r>
              <a:rPr kumimoji="1" lang="en-US" altLang="zh-CN" sz="2800" dirty="0">
                <a:solidFill>
                  <a:srgbClr val="3333CC"/>
                </a:solidFill>
                <a:latin typeface="微软雅黑" panose="020B0503020204020204" pitchFamily="34" charset="-122"/>
                <a:ea typeface="微软雅黑" panose="020B0503020204020204" pitchFamily="34" charset="-122"/>
              </a:rPr>
              <a:t>+</a:t>
            </a:r>
            <a:r>
              <a:rPr kumimoji="1" lang="en-US" altLang="zh-CN" sz="2800" i="1" dirty="0">
                <a:solidFill>
                  <a:srgbClr val="3333CC"/>
                </a:solidFill>
                <a:latin typeface="微软雅黑" panose="020B0503020204020204" pitchFamily="34" charset="-122"/>
                <a:ea typeface="微软雅黑" panose="020B0503020204020204" pitchFamily="34" charset="-122"/>
              </a:rPr>
              <a:t>e </a:t>
            </a:r>
            <a:r>
              <a:rPr kumimoji="1" lang="en-US" altLang="zh-CN" sz="2800" dirty="0">
                <a:solidFill>
                  <a:srgbClr val="3333CC"/>
                </a:solidFill>
                <a:latin typeface="微软雅黑" panose="020B0503020204020204" pitchFamily="34" charset="-122"/>
                <a:ea typeface="微软雅黑" panose="020B0503020204020204" pitchFamily="34" charset="-122"/>
              </a:rPr>
              <a:t>→ 0</a:t>
            </a:r>
          </a:p>
        </p:txBody>
      </p:sp>
      <p:sp>
        <p:nvSpPr>
          <p:cNvPr id="35844" name="Text Box 4"/>
          <p:cNvSpPr txBox="1">
            <a:spLocks noChangeArrowheads="1"/>
          </p:cNvSpPr>
          <p:nvPr/>
        </p:nvSpPr>
        <p:spPr bwMode="auto">
          <a:xfrm>
            <a:off x="382588" y="4678363"/>
            <a:ext cx="800576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kumimoji="1" lang="en-US" altLang="zh-CN" sz="2800" dirty="0">
                <a:solidFill>
                  <a:srgbClr val="3333CC"/>
                </a:solidFill>
                <a:latin typeface="微软雅黑" panose="020B0503020204020204" pitchFamily="34" charset="-122"/>
                <a:ea typeface="微软雅黑" panose="020B0503020204020204" pitchFamily="34" charset="-122"/>
              </a:rPr>
              <a:t>3.</a:t>
            </a:r>
            <a:r>
              <a:rPr kumimoji="1" lang="zh-CN" altLang="en-US" sz="2800" dirty="0">
                <a:solidFill>
                  <a:srgbClr val="3333CC"/>
                </a:solidFill>
                <a:latin typeface="微软雅黑" panose="020B0503020204020204" pitchFamily="34" charset="-122"/>
                <a:ea typeface="微软雅黑" panose="020B0503020204020204" pitchFamily="34" charset="-122"/>
              </a:rPr>
              <a:t>放射性衰变（ </a:t>
            </a:r>
            <a:r>
              <a:rPr kumimoji="1" lang="en-US" altLang="zh-CN" sz="2800" dirty="0">
                <a:solidFill>
                  <a:srgbClr val="3333CC"/>
                </a:solidFill>
                <a:latin typeface="微软雅黑" panose="020B0503020204020204" pitchFamily="34" charset="-122"/>
                <a:ea typeface="微软雅黑" panose="020B0503020204020204" pitchFamily="34" charset="-122"/>
              </a:rPr>
              <a:t>β-</a:t>
            </a:r>
            <a:r>
              <a:rPr kumimoji="1" lang="zh-CN" altLang="en-US" sz="2800" dirty="0">
                <a:solidFill>
                  <a:srgbClr val="3333CC"/>
                </a:solidFill>
                <a:latin typeface="微软雅黑" panose="020B0503020204020204" pitchFamily="34" charset="-122"/>
                <a:ea typeface="微软雅黑" panose="020B0503020204020204" pitchFamily="34" charset="-122"/>
              </a:rPr>
              <a:t>衰变）：</a:t>
            </a:r>
          </a:p>
          <a:p>
            <a:pPr algn="ctr" eaLnBrk="1" hangingPunct="1">
              <a:spcBef>
                <a:spcPct val="30000"/>
              </a:spcBef>
              <a:buFontTx/>
              <a:buNone/>
            </a:pPr>
            <a:r>
              <a:rPr kumimoji="1" lang="en-US" altLang="zh-CN" sz="2800" dirty="0">
                <a:solidFill>
                  <a:srgbClr val="3333CC"/>
                </a:solidFill>
                <a:latin typeface="微软雅黑" panose="020B0503020204020204" pitchFamily="34" charset="-122"/>
                <a:ea typeface="微软雅黑" panose="020B0503020204020204" pitchFamily="34" charset="-122"/>
              </a:rPr>
              <a:t>[</a:t>
            </a:r>
            <a:r>
              <a:rPr kumimoji="1" lang="zh-CN" altLang="en-US" sz="2800" dirty="0">
                <a:solidFill>
                  <a:srgbClr val="3333CC"/>
                </a:solidFill>
                <a:latin typeface="微软雅黑" panose="020B0503020204020204" pitchFamily="34" charset="-122"/>
                <a:ea typeface="微软雅黑" panose="020B0503020204020204" pitchFamily="34" charset="-122"/>
              </a:rPr>
              <a:t>中子</a:t>
            </a:r>
            <a:r>
              <a:rPr kumimoji="1" lang="en-US" altLang="zh-CN" sz="2800" dirty="0">
                <a:solidFill>
                  <a:srgbClr val="3333CC"/>
                </a:solidFill>
                <a:latin typeface="微软雅黑" panose="020B0503020204020204" pitchFamily="34" charset="-122"/>
                <a:ea typeface="微软雅黑" panose="020B0503020204020204" pitchFamily="34" charset="-122"/>
              </a:rPr>
              <a:t>] →[</a:t>
            </a:r>
            <a:r>
              <a:rPr kumimoji="1" lang="zh-CN" altLang="en-US" sz="2800" dirty="0">
                <a:solidFill>
                  <a:srgbClr val="3333CC"/>
                </a:solidFill>
                <a:latin typeface="微软雅黑" panose="020B0503020204020204" pitchFamily="34" charset="-122"/>
                <a:ea typeface="微软雅黑" panose="020B0503020204020204" pitchFamily="34" charset="-122"/>
              </a:rPr>
              <a:t>质子</a:t>
            </a:r>
            <a:r>
              <a:rPr kumimoji="1" lang="en-US" altLang="zh-CN" sz="2800" dirty="0">
                <a:solidFill>
                  <a:srgbClr val="3333CC"/>
                </a:solidFill>
                <a:latin typeface="微软雅黑" panose="020B0503020204020204" pitchFamily="34" charset="-122"/>
                <a:ea typeface="微软雅黑" panose="020B0503020204020204" pitchFamily="34" charset="-122"/>
              </a:rPr>
              <a:t>]+[</a:t>
            </a:r>
            <a:r>
              <a:rPr kumimoji="1" lang="zh-CN" altLang="en-US" sz="2800" dirty="0">
                <a:solidFill>
                  <a:srgbClr val="3333CC"/>
                </a:solidFill>
                <a:latin typeface="微软雅黑" panose="020B0503020204020204" pitchFamily="34" charset="-122"/>
                <a:ea typeface="微软雅黑" panose="020B0503020204020204" pitchFamily="34" charset="-122"/>
              </a:rPr>
              <a:t>电子</a:t>
            </a:r>
            <a:r>
              <a:rPr kumimoji="1" lang="en-US" altLang="zh-CN" sz="2800" dirty="0">
                <a:solidFill>
                  <a:srgbClr val="3333CC"/>
                </a:solidFill>
                <a:latin typeface="微软雅黑" panose="020B0503020204020204" pitchFamily="34" charset="-122"/>
                <a:ea typeface="微软雅黑" panose="020B0503020204020204" pitchFamily="34" charset="-122"/>
              </a:rPr>
              <a:t>]+[</a:t>
            </a:r>
            <a:r>
              <a:rPr kumimoji="1" lang="zh-CN" altLang="en-US" sz="2800" dirty="0">
                <a:solidFill>
                  <a:srgbClr val="3333CC"/>
                </a:solidFill>
                <a:latin typeface="微软雅黑" panose="020B0503020204020204" pitchFamily="34" charset="-122"/>
                <a:ea typeface="微软雅黑" panose="020B0503020204020204" pitchFamily="34" charset="-122"/>
              </a:rPr>
              <a:t>反中微子</a:t>
            </a:r>
            <a:r>
              <a:rPr kumimoji="1" lang="en-US" altLang="zh-CN" sz="2800" dirty="0">
                <a:solidFill>
                  <a:srgbClr val="3333CC"/>
                </a:solidFill>
                <a:latin typeface="微软雅黑" panose="020B0503020204020204" pitchFamily="34" charset="-122"/>
                <a:ea typeface="微软雅黑" panose="020B0503020204020204" pitchFamily="34" charset="-122"/>
              </a:rPr>
              <a:t>]</a:t>
            </a:r>
          </a:p>
          <a:p>
            <a:pPr eaLnBrk="1" hangingPunct="1">
              <a:spcBef>
                <a:spcPct val="30000"/>
              </a:spcBef>
              <a:buFontTx/>
              <a:buNone/>
            </a:pPr>
            <a:r>
              <a:rPr kumimoji="1" lang="en-US" altLang="zh-CN" sz="2800" dirty="0">
                <a:solidFill>
                  <a:srgbClr val="3333CC"/>
                </a:solidFill>
                <a:latin typeface="微软雅黑" panose="020B0503020204020204" pitchFamily="34" charset="-122"/>
                <a:ea typeface="微软雅黑" panose="020B0503020204020204" pitchFamily="34" charset="-122"/>
              </a:rPr>
              <a:t>                </a:t>
            </a:r>
            <a:r>
              <a:rPr kumimoji="1" lang="zh-CN" altLang="en-US" sz="2800" dirty="0">
                <a:solidFill>
                  <a:srgbClr val="3333CC"/>
                </a:solidFill>
                <a:latin typeface="微软雅黑" panose="020B0503020204020204" pitchFamily="34" charset="-122"/>
                <a:ea typeface="微软雅黑" panose="020B0503020204020204" pitchFamily="34" charset="-122"/>
              </a:rPr>
              <a:t>电荷：</a:t>
            </a:r>
            <a:r>
              <a:rPr kumimoji="1" lang="en-US" altLang="zh-CN" sz="2800" dirty="0">
                <a:solidFill>
                  <a:srgbClr val="3333CC"/>
                </a:solidFill>
                <a:latin typeface="微软雅黑" panose="020B0503020204020204" pitchFamily="34" charset="-122"/>
                <a:ea typeface="微软雅黑" panose="020B0503020204020204" pitchFamily="34" charset="-122"/>
              </a:rPr>
              <a:t>0 →</a:t>
            </a:r>
            <a:r>
              <a:rPr kumimoji="1" lang="en-US" altLang="zh-CN" sz="2800" i="1" dirty="0">
                <a:solidFill>
                  <a:srgbClr val="3333CC"/>
                </a:solidFill>
                <a:latin typeface="微软雅黑" panose="020B0503020204020204" pitchFamily="34" charset="-122"/>
                <a:ea typeface="微软雅黑" panose="020B0503020204020204" pitchFamily="34" charset="-122"/>
              </a:rPr>
              <a:t>e </a:t>
            </a:r>
            <a:r>
              <a:rPr kumimoji="1" lang="en-US" altLang="zh-CN" sz="2800" dirty="0">
                <a:solidFill>
                  <a:srgbClr val="3333CC"/>
                </a:solidFill>
                <a:latin typeface="微软雅黑" panose="020B0503020204020204" pitchFamily="34" charset="-122"/>
                <a:ea typeface="微软雅黑" panose="020B0503020204020204" pitchFamily="34" charset="-122"/>
              </a:rPr>
              <a:t>+(-</a:t>
            </a:r>
            <a:r>
              <a:rPr kumimoji="1" lang="en-US" altLang="zh-CN" sz="2800" i="1" dirty="0">
                <a:solidFill>
                  <a:srgbClr val="3333CC"/>
                </a:solidFill>
                <a:latin typeface="微软雅黑" panose="020B0503020204020204" pitchFamily="34" charset="-122"/>
                <a:ea typeface="微软雅黑" panose="020B0503020204020204" pitchFamily="34" charset="-122"/>
              </a:rPr>
              <a:t>e</a:t>
            </a:r>
            <a:r>
              <a:rPr kumimoji="1" lang="en-US" altLang="zh-CN" sz="2800" dirty="0">
                <a:solidFill>
                  <a:srgbClr val="3333CC"/>
                </a:solidFill>
                <a:latin typeface="微软雅黑" panose="020B0503020204020204" pitchFamily="34" charset="-122"/>
                <a:ea typeface="微软雅黑" panose="020B0503020204020204" pitchFamily="34" charset="-122"/>
              </a:rPr>
              <a:t>) +0</a:t>
            </a:r>
          </a:p>
        </p:txBody>
      </p:sp>
      <p:sp>
        <p:nvSpPr>
          <p:cNvPr id="35845" name="Text Box 5"/>
          <p:cNvSpPr txBox="1">
            <a:spLocks noChangeArrowheads="1"/>
          </p:cNvSpPr>
          <p:nvPr/>
        </p:nvSpPr>
        <p:spPr bwMode="auto">
          <a:xfrm>
            <a:off x="381000" y="904875"/>
            <a:ext cx="853281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AutoNum type="arabicPeriod"/>
            </a:pPr>
            <a:r>
              <a:rPr kumimoji="1" lang="zh-CN" altLang="en-US" sz="2800" dirty="0">
                <a:solidFill>
                  <a:srgbClr val="3333CC"/>
                </a:solidFill>
                <a:latin typeface="微软雅黑" panose="020B0503020204020204" pitchFamily="34" charset="-122"/>
                <a:ea typeface="微软雅黑" panose="020B0503020204020204" pitchFamily="34" charset="-122"/>
              </a:rPr>
              <a:t>表述：在一个和外界</a:t>
            </a:r>
            <a:r>
              <a:rPr kumimoji="1" lang="zh-CN" altLang="en-US" sz="2800" dirty="0">
                <a:solidFill>
                  <a:srgbClr val="CC3300"/>
                </a:solidFill>
                <a:latin typeface="微软雅黑" panose="020B0503020204020204" pitchFamily="34" charset="-122"/>
                <a:ea typeface="微软雅黑" panose="020B0503020204020204" pitchFamily="34" charset="-122"/>
              </a:rPr>
              <a:t>没有电荷交换</a:t>
            </a:r>
            <a:r>
              <a:rPr kumimoji="1" lang="zh-CN" altLang="en-US" sz="2800" dirty="0">
                <a:solidFill>
                  <a:srgbClr val="3333CC"/>
                </a:solidFill>
                <a:latin typeface="微软雅黑" panose="020B0503020204020204" pitchFamily="34" charset="-122"/>
                <a:ea typeface="微软雅黑" panose="020B0503020204020204" pitchFamily="34" charset="-122"/>
              </a:rPr>
              <a:t>的系统内，正负</a:t>
            </a:r>
          </a:p>
          <a:p>
            <a:pPr eaLnBrk="1" hangingPunct="1">
              <a:spcBef>
                <a:spcPct val="50000"/>
              </a:spcBef>
              <a:buFontTx/>
              <a:buNone/>
            </a:pPr>
            <a:r>
              <a:rPr kumimoji="1" lang="zh-CN" altLang="en-US" sz="2800" dirty="0">
                <a:solidFill>
                  <a:srgbClr val="3333CC"/>
                </a:solidFill>
                <a:latin typeface="微软雅黑" panose="020B0503020204020204" pitchFamily="34" charset="-122"/>
                <a:ea typeface="微软雅黑" panose="020B0503020204020204" pitchFamily="34" charset="-122"/>
              </a:rPr>
              <a:t>                 电荷的</a:t>
            </a:r>
            <a:r>
              <a:rPr kumimoji="1" lang="zh-CN" altLang="en-US" sz="2800" dirty="0">
                <a:solidFill>
                  <a:srgbClr val="CC3300"/>
                </a:solidFill>
                <a:latin typeface="微软雅黑" panose="020B0503020204020204" pitchFamily="34" charset="-122"/>
                <a:ea typeface="微软雅黑" panose="020B0503020204020204" pitchFamily="34" charset="-122"/>
              </a:rPr>
              <a:t>代数和</a:t>
            </a:r>
            <a:r>
              <a:rPr kumimoji="1" lang="zh-CN" altLang="en-US" sz="2800" dirty="0">
                <a:solidFill>
                  <a:srgbClr val="3333CC"/>
                </a:solidFill>
                <a:latin typeface="微软雅黑" panose="020B0503020204020204" pitchFamily="34" charset="-122"/>
                <a:ea typeface="微软雅黑" panose="020B0503020204020204" pitchFamily="34" charset="-122"/>
              </a:rPr>
              <a:t>在任何物理过程中保持不变。     </a:t>
            </a:r>
          </a:p>
          <a:p>
            <a:pPr eaLnBrk="1" hangingPunct="1">
              <a:spcBef>
                <a:spcPct val="50000"/>
              </a:spcBef>
              <a:buFontTx/>
              <a:buNone/>
            </a:pPr>
            <a:r>
              <a:rPr kumimoji="1" lang="zh-CN" altLang="en-US" sz="2800" dirty="0">
                <a:solidFill>
                  <a:srgbClr val="3333CC"/>
                </a:solidFill>
                <a:latin typeface="微软雅黑" panose="020B0503020204020204" pitchFamily="34" charset="-122"/>
                <a:ea typeface="微软雅黑" panose="020B0503020204020204" pitchFamily="34" charset="-122"/>
              </a:rPr>
              <a:t>                 </a:t>
            </a:r>
            <a:r>
              <a:rPr kumimoji="1" lang="zh-CN" altLang="en-US" sz="2800" dirty="0">
                <a:solidFill>
                  <a:srgbClr val="3333CC"/>
                </a:solidFill>
                <a:latin typeface="微软雅黑" panose="020B0503020204020204" pitchFamily="34" charset="-122"/>
                <a:ea typeface="微软雅黑" panose="020B0503020204020204" pitchFamily="34" charset="-122"/>
                <a:sym typeface="Monotype Sorts" pitchFamily="2" charset="2"/>
              </a:rPr>
              <a:t>电荷守恒定律是物理学中的一个基本定律。</a:t>
            </a:r>
            <a:endParaRPr kumimoji="1" lang="zh-CN" altLang="en-US" sz="2800" dirty="0">
              <a:solidFill>
                <a:srgbClr val="3333CC"/>
              </a:solidFill>
              <a:latin typeface="微软雅黑" panose="020B0503020204020204" pitchFamily="34" charset="-122"/>
              <a:ea typeface="微软雅黑" panose="020B0503020204020204" pitchFamily="34" charset="-122"/>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blinds(horizontal)">
                                      <p:cBhvr>
                                        <p:cTn id="7" dur="500"/>
                                        <p:tgtEl>
                                          <p:spTgt spid="358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845"/>
                                        </p:tgtEl>
                                        <p:attrNameLst>
                                          <p:attrName>style.visibility</p:attrName>
                                        </p:attrNameLst>
                                      </p:cBhvr>
                                      <p:to>
                                        <p:strVal val="visible"/>
                                      </p:to>
                                    </p:set>
                                    <p:animEffect transition="in" filter="wipe(left)">
                                      <p:cBhvr>
                                        <p:cTn id="12" dur="500"/>
                                        <p:tgtEl>
                                          <p:spTgt spid="358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843"/>
                                        </p:tgtEl>
                                        <p:attrNameLst>
                                          <p:attrName>style.visibility</p:attrName>
                                        </p:attrNameLst>
                                      </p:cBhvr>
                                      <p:to>
                                        <p:strVal val="visible"/>
                                      </p:to>
                                    </p:set>
                                    <p:animEffect transition="in" filter="blinds(horizontal)">
                                      <p:cBhvr>
                                        <p:cTn id="17" dur="500"/>
                                        <p:tgtEl>
                                          <p:spTgt spid="358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5844"/>
                                        </p:tgtEl>
                                        <p:attrNameLst>
                                          <p:attrName>style.visibility</p:attrName>
                                        </p:attrNameLst>
                                      </p:cBhvr>
                                      <p:to>
                                        <p:strVal val="visible"/>
                                      </p:to>
                                    </p:set>
                                    <p:animEffect transition="in" filter="blinds(vertical)">
                                      <p:cBhvr>
                                        <p:cTn id="22" dur="500"/>
                                        <p:tgtEl>
                                          <p:spTgt spid="35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autoUpdateAnimBg="0"/>
      <p:bldP spid="35843" grpId="0" autoUpdateAnimBg="0"/>
      <p:bldP spid="35844" grpId="0" autoUpdateAnimBg="0"/>
      <p:bldP spid="35845"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128588" y="152400"/>
            <a:ext cx="46720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kumimoji="1" lang="zh-CN" altLang="en-US" dirty="0">
                <a:solidFill>
                  <a:srgbClr val="3333CC"/>
                </a:solidFill>
                <a:latin typeface="微软雅黑" panose="020B0503020204020204" pitchFamily="34" charset="-122"/>
                <a:ea typeface="微软雅黑" panose="020B0503020204020204" pitchFamily="34" charset="-122"/>
              </a:rPr>
              <a:t>四、电荷的</a:t>
            </a:r>
            <a:r>
              <a:rPr kumimoji="1" lang="zh-CN" altLang="en-US" dirty="0">
                <a:solidFill>
                  <a:srgbClr val="CC3300"/>
                </a:solidFill>
                <a:latin typeface="微软雅黑" panose="020B0503020204020204" pitchFamily="34" charset="-122"/>
                <a:ea typeface="微软雅黑" panose="020B0503020204020204" pitchFamily="34" charset="-122"/>
              </a:rPr>
              <a:t>相对论不变性</a:t>
            </a:r>
            <a:endParaRPr kumimoji="1" lang="zh-CN" altLang="en-US" b="0" dirty="0">
              <a:solidFill>
                <a:srgbClr val="CC3300"/>
              </a:solidFill>
              <a:latin typeface="微软雅黑" panose="020B0503020204020204" pitchFamily="34" charset="-122"/>
              <a:ea typeface="微软雅黑" panose="020B0503020204020204" pitchFamily="34" charset="-122"/>
            </a:endParaRPr>
          </a:p>
        </p:txBody>
      </p:sp>
      <p:sp>
        <p:nvSpPr>
          <p:cNvPr id="36867" name="Text Box 3"/>
          <p:cNvSpPr txBox="1">
            <a:spLocks noChangeArrowheads="1"/>
          </p:cNvSpPr>
          <p:nvPr/>
        </p:nvSpPr>
        <p:spPr bwMode="auto">
          <a:xfrm>
            <a:off x="179388" y="1049338"/>
            <a:ext cx="8640762"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lnSpc>
                <a:spcPct val="80000"/>
              </a:lnSpc>
              <a:spcBef>
                <a:spcPct val="50000"/>
              </a:spcBef>
              <a:buFontTx/>
              <a:buNone/>
            </a:pPr>
            <a:r>
              <a:rPr kumimoji="1" lang="zh-CN" altLang="en-US" sz="2800">
                <a:solidFill>
                  <a:srgbClr val="3333CC"/>
                </a:solidFill>
                <a:latin typeface="微软雅黑" panose="020B0503020204020204" pitchFamily="34" charset="-122"/>
                <a:ea typeface="微软雅黑" panose="020B0503020204020204" pitchFamily="34" charset="-122"/>
              </a:rPr>
              <a:t>一个电荷的电量</a:t>
            </a:r>
            <a:r>
              <a:rPr kumimoji="1" lang="zh-CN" altLang="en-US" sz="2800">
                <a:solidFill>
                  <a:srgbClr val="FF0000"/>
                </a:solidFill>
                <a:latin typeface="微软雅黑" panose="020B0503020204020204" pitchFamily="34" charset="-122"/>
                <a:ea typeface="微软雅黑" panose="020B0503020204020204" pitchFamily="34" charset="-122"/>
              </a:rPr>
              <a:t>与它的运动状态无关</a:t>
            </a:r>
            <a:endParaRPr kumimoji="1" lang="en-US" altLang="zh-CN" sz="2800">
              <a:solidFill>
                <a:srgbClr val="FF0000"/>
              </a:solidFill>
              <a:latin typeface="微软雅黑" panose="020B0503020204020204" pitchFamily="34" charset="-122"/>
              <a:ea typeface="微软雅黑" panose="020B0503020204020204" pitchFamily="34" charset="-122"/>
            </a:endParaRPr>
          </a:p>
          <a:p>
            <a:pPr algn="ctr" eaLnBrk="1" hangingPunct="1">
              <a:lnSpc>
                <a:spcPct val="80000"/>
              </a:lnSpc>
              <a:spcBef>
                <a:spcPct val="50000"/>
              </a:spcBef>
              <a:buFontTx/>
              <a:buNone/>
            </a:pPr>
            <a:r>
              <a:rPr kumimoji="1" lang="zh-CN" altLang="en-US" sz="2800">
                <a:solidFill>
                  <a:srgbClr val="3333CC"/>
                </a:solidFill>
                <a:latin typeface="微软雅黑" panose="020B0503020204020204" pitchFamily="34" charset="-122"/>
                <a:ea typeface="微软雅黑" panose="020B0503020204020204" pitchFamily="34" charset="-122"/>
              </a:rPr>
              <a:t>即在不同的参考系内观察，同一带电粒子的电量不变</a:t>
            </a:r>
          </a:p>
        </p:txBody>
      </p:sp>
      <p:sp>
        <p:nvSpPr>
          <p:cNvPr id="36869" name="Text Box 5"/>
          <p:cNvSpPr txBox="1">
            <a:spLocks noChangeArrowheads="1"/>
          </p:cNvSpPr>
          <p:nvPr/>
        </p:nvSpPr>
        <p:spPr bwMode="auto">
          <a:xfrm>
            <a:off x="1276350" y="3606800"/>
            <a:ext cx="68961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20000"/>
              </a:lnSpc>
              <a:spcBef>
                <a:spcPct val="0"/>
              </a:spcBef>
              <a:buClr>
                <a:srgbClr val="CC3300"/>
              </a:buClr>
              <a:buFont typeface="Wingdings" panose="05000000000000000000" pitchFamily="2" charset="2"/>
              <a:buChar char="Ø"/>
            </a:pPr>
            <a:r>
              <a:rPr kumimoji="1" lang="zh-CN" altLang="en-US" sz="2800">
                <a:solidFill>
                  <a:srgbClr val="3333CC"/>
                </a:solidFill>
                <a:latin typeface="微软雅黑" panose="020B0503020204020204" pitchFamily="34" charset="-122"/>
                <a:ea typeface="微软雅黑" panose="020B0503020204020204" pitchFamily="34" charset="-122"/>
              </a:rPr>
              <a:t>氢分子和氦原子中原子核内两个质子运动</a:t>
            </a:r>
          </a:p>
          <a:p>
            <a:pPr eaLnBrk="1" hangingPunct="1">
              <a:lnSpc>
                <a:spcPct val="120000"/>
              </a:lnSpc>
              <a:spcBef>
                <a:spcPct val="0"/>
              </a:spcBef>
              <a:buFontTx/>
              <a:buNone/>
            </a:pPr>
            <a:r>
              <a:rPr kumimoji="1" lang="zh-CN" altLang="en-US" sz="2800">
                <a:solidFill>
                  <a:srgbClr val="3333CC"/>
                </a:solidFill>
                <a:latin typeface="微软雅黑" panose="020B0503020204020204" pitchFamily="34" charset="-122"/>
                <a:ea typeface="微软雅黑" panose="020B0503020204020204" pitchFamily="34" charset="-122"/>
              </a:rPr>
              <a:t>状态很不相同，但电量相同。</a:t>
            </a:r>
          </a:p>
        </p:txBody>
      </p:sp>
      <p:grpSp>
        <p:nvGrpSpPr>
          <p:cNvPr id="2" name="Group 6"/>
          <p:cNvGrpSpPr>
            <a:grpSpLocks/>
          </p:cNvGrpSpPr>
          <p:nvPr/>
        </p:nvGrpSpPr>
        <p:grpSpPr bwMode="auto">
          <a:xfrm>
            <a:off x="1258888" y="4724401"/>
            <a:ext cx="6599237" cy="2047876"/>
            <a:chOff x="1027" y="2832"/>
            <a:chExt cx="4157" cy="1290"/>
          </a:xfrm>
        </p:grpSpPr>
        <p:grpSp>
          <p:nvGrpSpPr>
            <p:cNvPr id="11274" name="Group 7"/>
            <p:cNvGrpSpPr>
              <a:grpSpLocks/>
            </p:cNvGrpSpPr>
            <p:nvPr/>
          </p:nvGrpSpPr>
          <p:grpSpPr bwMode="auto">
            <a:xfrm>
              <a:off x="1027" y="2832"/>
              <a:ext cx="4157" cy="1056"/>
              <a:chOff x="797" y="2736"/>
              <a:chExt cx="4157" cy="1056"/>
            </a:xfrm>
          </p:grpSpPr>
          <p:sp>
            <p:nvSpPr>
              <p:cNvPr id="11276" name="Oval 8"/>
              <p:cNvSpPr>
                <a:spLocks noChangeArrowheads="1"/>
              </p:cNvSpPr>
              <p:nvPr/>
            </p:nvSpPr>
            <p:spPr bwMode="auto">
              <a:xfrm rot="-940170">
                <a:off x="3376" y="3043"/>
                <a:ext cx="1536" cy="442"/>
              </a:xfrm>
              <a:prstGeom prst="ellipse">
                <a:avLst/>
              </a:prstGeom>
              <a:solidFill>
                <a:srgbClr val="FF9900"/>
              </a:solidFill>
              <a:ln w="38100">
                <a:solidFill>
                  <a:srgbClr val="3333CC"/>
                </a:solidFill>
                <a:prstDash val="dash"/>
                <a:round/>
                <a:headEnd/>
                <a:tailEnd/>
              </a:ln>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ea typeface="宋体" panose="02010600030101010101" pitchFamily="2" charset="-122"/>
                </a:endParaRPr>
              </a:p>
            </p:txBody>
          </p:sp>
          <p:sp>
            <p:nvSpPr>
              <p:cNvPr id="11277" name="Freeform 9"/>
              <p:cNvSpPr>
                <a:spLocks/>
              </p:cNvSpPr>
              <p:nvPr/>
            </p:nvSpPr>
            <p:spPr bwMode="auto">
              <a:xfrm>
                <a:off x="941" y="3056"/>
                <a:ext cx="1421" cy="602"/>
              </a:xfrm>
              <a:custGeom>
                <a:avLst/>
                <a:gdLst>
                  <a:gd name="T0" fmla="*/ 12702 w 1123"/>
                  <a:gd name="T1" fmla="*/ 183 h 602"/>
                  <a:gd name="T2" fmla="*/ 5461 w 1123"/>
                  <a:gd name="T3" fmla="*/ 106 h 602"/>
                  <a:gd name="T4" fmla="*/ 3634 w 1123"/>
                  <a:gd name="T5" fmla="*/ 116 h 602"/>
                  <a:gd name="T6" fmla="*/ 1296 w 1123"/>
                  <a:gd name="T7" fmla="*/ 212 h 602"/>
                  <a:gd name="T8" fmla="*/ 1038 w 1123"/>
                  <a:gd name="T9" fmla="*/ 240 h 602"/>
                  <a:gd name="T10" fmla="*/ 505 w 1123"/>
                  <a:gd name="T11" fmla="*/ 260 h 602"/>
                  <a:gd name="T12" fmla="*/ 0 w 1123"/>
                  <a:gd name="T13" fmla="*/ 317 h 602"/>
                  <a:gd name="T14" fmla="*/ 505 w 1123"/>
                  <a:gd name="T15" fmla="*/ 452 h 602"/>
                  <a:gd name="T16" fmla="*/ 1038 w 1123"/>
                  <a:gd name="T17" fmla="*/ 509 h 602"/>
                  <a:gd name="T18" fmla="*/ 1823 w 1123"/>
                  <a:gd name="T19" fmla="*/ 519 h 602"/>
                  <a:gd name="T20" fmla="*/ 6734 w 1123"/>
                  <a:gd name="T21" fmla="*/ 576 h 602"/>
                  <a:gd name="T22" fmla="*/ 12442 w 1123"/>
                  <a:gd name="T23" fmla="*/ 557 h 602"/>
                  <a:gd name="T24" fmla="*/ 12936 w 1123"/>
                  <a:gd name="T25" fmla="*/ 528 h 602"/>
                  <a:gd name="T26" fmla="*/ 14530 w 1123"/>
                  <a:gd name="T27" fmla="*/ 490 h 602"/>
                  <a:gd name="T28" fmla="*/ 15291 w 1123"/>
                  <a:gd name="T29" fmla="*/ 471 h 602"/>
                  <a:gd name="T30" fmla="*/ 27715 w 1123"/>
                  <a:gd name="T31" fmla="*/ 480 h 602"/>
                  <a:gd name="T32" fmla="*/ 29265 w 1123"/>
                  <a:gd name="T33" fmla="*/ 423 h 602"/>
                  <a:gd name="T34" fmla="*/ 30297 w 1123"/>
                  <a:gd name="T35" fmla="*/ 365 h 602"/>
                  <a:gd name="T36" fmla="*/ 30052 w 1123"/>
                  <a:gd name="T37" fmla="*/ 202 h 602"/>
                  <a:gd name="T38" fmla="*/ 25135 w 1123"/>
                  <a:gd name="T39" fmla="*/ 39 h 602"/>
                  <a:gd name="T40" fmla="*/ 22278 w 1123"/>
                  <a:gd name="T41" fmla="*/ 0 h 602"/>
                  <a:gd name="T42" fmla="*/ 18627 w 1123"/>
                  <a:gd name="T43" fmla="*/ 20 h 602"/>
                  <a:gd name="T44" fmla="*/ 14757 w 1123"/>
                  <a:gd name="T45" fmla="*/ 135 h 602"/>
                  <a:gd name="T46" fmla="*/ 14233 w 1123"/>
                  <a:gd name="T47" fmla="*/ 164 h 602"/>
                  <a:gd name="T48" fmla="*/ 12702 w 1123"/>
                  <a:gd name="T49" fmla="*/ 183 h 6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23"/>
                  <a:gd name="T76" fmla="*/ 0 h 602"/>
                  <a:gd name="T77" fmla="*/ 1123 w 1123"/>
                  <a:gd name="T78" fmla="*/ 602 h 6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23" h="602">
                    <a:moveTo>
                      <a:pt x="471" y="183"/>
                    </a:moveTo>
                    <a:cubicBezTo>
                      <a:pt x="377" y="152"/>
                      <a:pt x="301" y="119"/>
                      <a:pt x="202" y="106"/>
                    </a:cubicBezTo>
                    <a:cubicBezTo>
                      <a:pt x="180" y="109"/>
                      <a:pt x="157" y="109"/>
                      <a:pt x="135" y="116"/>
                    </a:cubicBezTo>
                    <a:cubicBezTo>
                      <a:pt x="100" y="126"/>
                      <a:pt x="67" y="183"/>
                      <a:pt x="48" y="212"/>
                    </a:cubicBezTo>
                    <a:cubicBezTo>
                      <a:pt x="45" y="221"/>
                      <a:pt x="44" y="232"/>
                      <a:pt x="39" y="240"/>
                    </a:cubicBezTo>
                    <a:cubicBezTo>
                      <a:pt x="34" y="248"/>
                      <a:pt x="23" y="252"/>
                      <a:pt x="19" y="260"/>
                    </a:cubicBezTo>
                    <a:cubicBezTo>
                      <a:pt x="10" y="278"/>
                      <a:pt x="0" y="317"/>
                      <a:pt x="0" y="317"/>
                    </a:cubicBezTo>
                    <a:cubicBezTo>
                      <a:pt x="9" y="409"/>
                      <a:pt x="0" y="396"/>
                      <a:pt x="19" y="452"/>
                    </a:cubicBezTo>
                    <a:cubicBezTo>
                      <a:pt x="25" y="471"/>
                      <a:pt x="20" y="502"/>
                      <a:pt x="39" y="509"/>
                    </a:cubicBezTo>
                    <a:cubicBezTo>
                      <a:pt x="48" y="512"/>
                      <a:pt x="58" y="516"/>
                      <a:pt x="67" y="519"/>
                    </a:cubicBezTo>
                    <a:cubicBezTo>
                      <a:pt x="126" y="575"/>
                      <a:pt x="164" y="569"/>
                      <a:pt x="250" y="576"/>
                    </a:cubicBezTo>
                    <a:cubicBezTo>
                      <a:pt x="321" y="573"/>
                      <a:pt x="406" y="602"/>
                      <a:pt x="461" y="557"/>
                    </a:cubicBezTo>
                    <a:cubicBezTo>
                      <a:pt x="470" y="550"/>
                      <a:pt x="471" y="536"/>
                      <a:pt x="480" y="528"/>
                    </a:cubicBezTo>
                    <a:cubicBezTo>
                      <a:pt x="497" y="513"/>
                      <a:pt x="519" y="503"/>
                      <a:pt x="538" y="490"/>
                    </a:cubicBezTo>
                    <a:cubicBezTo>
                      <a:pt x="548" y="484"/>
                      <a:pt x="567" y="471"/>
                      <a:pt x="567" y="471"/>
                    </a:cubicBezTo>
                    <a:cubicBezTo>
                      <a:pt x="734" y="479"/>
                      <a:pt x="859" y="488"/>
                      <a:pt x="1027" y="480"/>
                    </a:cubicBezTo>
                    <a:cubicBezTo>
                      <a:pt x="1065" y="455"/>
                      <a:pt x="1055" y="466"/>
                      <a:pt x="1085" y="423"/>
                    </a:cubicBezTo>
                    <a:cubicBezTo>
                      <a:pt x="1098" y="404"/>
                      <a:pt x="1123" y="365"/>
                      <a:pt x="1123" y="365"/>
                    </a:cubicBezTo>
                    <a:cubicBezTo>
                      <a:pt x="1120" y="311"/>
                      <a:pt x="1119" y="256"/>
                      <a:pt x="1114" y="202"/>
                    </a:cubicBezTo>
                    <a:cubicBezTo>
                      <a:pt x="1105" y="106"/>
                      <a:pt x="1012" y="62"/>
                      <a:pt x="931" y="39"/>
                    </a:cubicBezTo>
                    <a:cubicBezTo>
                      <a:pt x="894" y="29"/>
                      <a:pt x="863" y="10"/>
                      <a:pt x="826" y="0"/>
                    </a:cubicBezTo>
                    <a:cubicBezTo>
                      <a:pt x="810" y="2"/>
                      <a:pt x="725" y="1"/>
                      <a:pt x="691" y="20"/>
                    </a:cubicBezTo>
                    <a:cubicBezTo>
                      <a:pt x="630" y="54"/>
                      <a:pt x="596" y="86"/>
                      <a:pt x="547" y="135"/>
                    </a:cubicBezTo>
                    <a:cubicBezTo>
                      <a:pt x="539" y="143"/>
                      <a:pt x="537" y="157"/>
                      <a:pt x="528" y="164"/>
                    </a:cubicBezTo>
                    <a:cubicBezTo>
                      <a:pt x="512" y="176"/>
                      <a:pt x="490" y="176"/>
                      <a:pt x="471" y="183"/>
                    </a:cubicBezTo>
                    <a:close/>
                  </a:path>
                </a:pathLst>
              </a:custGeom>
              <a:solidFill>
                <a:srgbClr val="FF9900"/>
              </a:solidFill>
              <a:ln w="38100" cap="flat" cmpd="sng">
                <a:solidFill>
                  <a:srgbClr val="3333CC"/>
                </a:solidFill>
                <a:prstDash val="dash"/>
                <a:round/>
                <a:headEnd/>
                <a:tailEnd/>
              </a:ln>
            </p:spPr>
            <p:txBody>
              <a:bodyPr anchor="ctr">
                <a:spAutoFit/>
              </a:bodyPr>
              <a:lstStyle/>
              <a:p>
                <a:endParaRPr lang="zh-CN" altLang="en-US"/>
              </a:p>
            </p:txBody>
          </p:sp>
          <p:sp>
            <p:nvSpPr>
              <p:cNvPr id="11278" name="Oval 10"/>
              <p:cNvSpPr>
                <a:spLocks noChangeArrowheads="1"/>
              </p:cNvSpPr>
              <p:nvPr/>
            </p:nvSpPr>
            <p:spPr bwMode="auto">
              <a:xfrm>
                <a:off x="1834" y="3226"/>
                <a:ext cx="240" cy="240"/>
              </a:xfrm>
              <a:prstGeom prst="ellipse">
                <a:avLst/>
              </a:prstGeom>
              <a:solidFill>
                <a:srgbClr val="FFFF99"/>
              </a:solidFill>
              <a:ln w="9525" cap="sq">
                <a:solidFill>
                  <a:schemeClr val="tx1"/>
                </a:solidFill>
                <a:round/>
                <a:headEnd/>
                <a:tailEnd/>
              </a:ln>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ea typeface="宋体" panose="02010600030101010101" pitchFamily="2" charset="-122"/>
                </a:endParaRPr>
              </a:p>
            </p:txBody>
          </p:sp>
          <p:sp>
            <p:nvSpPr>
              <p:cNvPr id="11279" name="Oval 11"/>
              <p:cNvSpPr>
                <a:spLocks noChangeArrowheads="1"/>
              </p:cNvSpPr>
              <p:nvPr/>
            </p:nvSpPr>
            <p:spPr bwMode="auto">
              <a:xfrm>
                <a:off x="1162" y="3296"/>
                <a:ext cx="240" cy="240"/>
              </a:xfrm>
              <a:prstGeom prst="ellipse">
                <a:avLst/>
              </a:prstGeom>
              <a:solidFill>
                <a:srgbClr val="FFFF99"/>
              </a:solidFill>
              <a:ln w="9525" cap="sq">
                <a:solidFill>
                  <a:schemeClr val="tx1"/>
                </a:solidFill>
                <a:round/>
                <a:headEnd/>
                <a:tailEnd/>
              </a:ln>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ea typeface="宋体" panose="02010600030101010101" pitchFamily="2" charset="-122"/>
                </a:endParaRPr>
              </a:p>
            </p:txBody>
          </p:sp>
          <p:sp>
            <p:nvSpPr>
              <p:cNvPr id="11280" name="Oval 12"/>
              <p:cNvSpPr>
                <a:spLocks noChangeArrowheads="1"/>
              </p:cNvSpPr>
              <p:nvPr/>
            </p:nvSpPr>
            <p:spPr bwMode="auto">
              <a:xfrm>
                <a:off x="4138" y="3110"/>
                <a:ext cx="240" cy="240"/>
              </a:xfrm>
              <a:prstGeom prst="ellipse">
                <a:avLst/>
              </a:prstGeom>
              <a:solidFill>
                <a:srgbClr val="FFFF99"/>
              </a:solidFill>
              <a:ln w="9525" cap="sq">
                <a:solidFill>
                  <a:schemeClr val="tx1"/>
                </a:solidFill>
                <a:round/>
                <a:headEnd/>
                <a:tailEnd/>
              </a:ln>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ea typeface="宋体" panose="02010600030101010101" pitchFamily="2" charset="-122"/>
                </a:endParaRPr>
              </a:p>
            </p:txBody>
          </p:sp>
          <p:sp>
            <p:nvSpPr>
              <p:cNvPr id="11281" name="Oval 13"/>
              <p:cNvSpPr>
                <a:spLocks noChangeArrowheads="1"/>
              </p:cNvSpPr>
              <p:nvPr/>
            </p:nvSpPr>
            <p:spPr bwMode="auto">
              <a:xfrm>
                <a:off x="3946" y="3168"/>
                <a:ext cx="240" cy="240"/>
              </a:xfrm>
              <a:prstGeom prst="ellipse">
                <a:avLst/>
              </a:prstGeom>
              <a:solidFill>
                <a:srgbClr val="FFFF99"/>
              </a:solidFill>
              <a:ln w="9525" cap="sq">
                <a:solidFill>
                  <a:schemeClr val="tx1"/>
                </a:solidFill>
                <a:round/>
                <a:headEnd/>
                <a:tailEnd/>
              </a:ln>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ea typeface="宋体" panose="02010600030101010101" pitchFamily="2" charset="-122"/>
                </a:endParaRPr>
              </a:p>
            </p:txBody>
          </p:sp>
          <p:sp>
            <p:nvSpPr>
              <p:cNvPr id="11282" name="Rectangle 14"/>
              <p:cNvSpPr>
                <a:spLocks noChangeArrowheads="1"/>
              </p:cNvSpPr>
              <p:nvPr/>
            </p:nvSpPr>
            <p:spPr bwMode="auto">
              <a:xfrm>
                <a:off x="1807" y="3226"/>
                <a:ext cx="3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zh-CN" altLang="en-US" sz="2000">
                    <a:solidFill>
                      <a:srgbClr val="3333CC"/>
                    </a:solidFill>
                    <a:ea typeface="宋体" panose="02010600030101010101" pitchFamily="2" charset="-122"/>
                  </a:rPr>
                  <a:t>＋</a:t>
                </a:r>
              </a:p>
            </p:txBody>
          </p:sp>
          <p:sp>
            <p:nvSpPr>
              <p:cNvPr id="11283" name="Rectangle 15"/>
              <p:cNvSpPr>
                <a:spLocks noChangeArrowheads="1"/>
              </p:cNvSpPr>
              <p:nvPr/>
            </p:nvSpPr>
            <p:spPr bwMode="auto">
              <a:xfrm>
                <a:off x="1135" y="3286"/>
                <a:ext cx="3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zh-CN" altLang="en-US" sz="2000">
                    <a:solidFill>
                      <a:srgbClr val="3333CC"/>
                    </a:solidFill>
                    <a:ea typeface="宋体" panose="02010600030101010101" pitchFamily="2" charset="-122"/>
                  </a:rPr>
                  <a:t>＋</a:t>
                </a:r>
              </a:p>
            </p:txBody>
          </p:sp>
          <p:sp>
            <p:nvSpPr>
              <p:cNvPr id="11284" name="Rectangle 16"/>
              <p:cNvSpPr>
                <a:spLocks noChangeArrowheads="1"/>
              </p:cNvSpPr>
              <p:nvPr/>
            </p:nvSpPr>
            <p:spPr bwMode="auto">
              <a:xfrm>
                <a:off x="4111" y="3100"/>
                <a:ext cx="3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zh-CN" altLang="en-US" sz="2000">
                    <a:solidFill>
                      <a:srgbClr val="3333CC"/>
                    </a:solidFill>
                    <a:ea typeface="宋体" panose="02010600030101010101" pitchFamily="2" charset="-122"/>
                  </a:rPr>
                  <a:t>＋</a:t>
                </a:r>
              </a:p>
            </p:txBody>
          </p:sp>
          <p:sp>
            <p:nvSpPr>
              <p:cNvPr id="11285" name="Rectangle 17"/>
              <p:cNvSpPr>
                <a:spLocks noChangeArrowheads="1"/>
              </p:cNvSpPr>
              <p:nvPr/>
            </p:nvSpPr>
            <p:spPr bwMode="auto">
              <a:xfrm>
                <a:off x="3919" y="3168"/>
                <a:ext cx="3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zh-CN" altLang="en-US" sz="2000">
                    <a:solidFill>
                      <a:srgbClr val="3333CC"/>
                    </a:solidFill>
                    <a:ea typeface="宋体" panose="02010600030101010101" pitchFamily="2" charset="-122"/>
                  </a:rPr>
                  <a:t>＋</a:t>
                </a:r>
              </a:p>
            </p:txBody>
          </p:sp>
          <p:sp>
            <p:nvSpPr>
              <p:cNvPr id="11286" name="Text Box 18"/>
              <p:cNvSpPr txBox="1">
                <a:spLocks noChangeArrowheads="1"/>
              </p:cNvSpPr>
              <p:nvPr/>
            </p:nvSpPr>
            <p:spPr bwMode="auto">
              <a:xfrm>
                <a:off x="2147" y="2890"/>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zh-CN" sz="2800" i="1">
                    <a:solidFill>
                      <a:srgbClr val="3333CC"/>
                    </a:solidFill>
                    <a:ea typeface="宋体" panose="02010600030101010101" pitchFamily="2" charset="-122"/>
                  </a:rPr>
                  <a:t>e</a:t>
                </a:r>
              </a:p>
            </p:txBody>
          </p:sp>
          <p:sp>
            <p:nvSpPr>
              <p:cNvPr id="11287" name="Text Box 19"/>
              <p:cNvSpPr txBox="1">
                <a:spLocks noChangeArrowheads="1"/>
              </p:cNvSpPr>
              <p:nvPr/>
            </p:nvSpPr>
            <p:spPr bwMode="auto">
              <a:xfrm>
                <a:off x="4739" y="2736"/>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zh-CN" sz="2800" i="1">
                    <a:solidFill>
                      <a:srgbClr val="3333CC"/>
                    </a:solidFill>
                    <a:ea typeface="宋体" panose="02010600030101010101" pitchFamily="2" charset="-122"/>
                  </a:rPr>
                  <a:t>e</a:t>
                </a:r>
              </a:p>
            </p:txBody>
          </p:sp>
          <p:sp>
            <p:nvSpPr>
              <p:cNvPr id="11288" name="Freeform 20"/>
              <p:cNvSpPr>
                <a:spLocks/>
              </p:cNvSpPr>
              <p:nvPr/>
            </p:nvSpPr>
            <p:spPr bwMode="auto">
              <a:xfrm>
                <a:off x="3610" y="2832"/>
                <a:ext cx="1124" cy="826"/>
              </a:xfrm>
              <a:custGeom>
                <a:avLst/>
                <a:gdLst>
                  <a:gd name="T0" fmla="*/ 1079 w 1124"/>
                  <a:gd name="T1" fmla="*/ 736 h 826"/>
                  <a:gd name="T2" fmla="*/ 1103 w 1124"/>
                  <a:gd name="T3" fmla="*/ 664 h 826"/>
                  <a:gd name="T4" fmla="*/ 1115 w 1124"/>
                  <a:gd name="T5" fmla="*/ 628 h 826"/>
                  <a:gd name="T6" fmla="*/ 1055 w 1124"/>
                  <a:gd name="T7" fmla="*/ 424 h 826"/>
                  <a:gd name="T8" fmla="*/ 995 w 1124"/>
                  <a:gd name="T9" fmla="*/ 376 h 826"/>
                  <a:gd name="T10" fmla="*/ 887 w 1124"/>
                  <a:gd name="T11" fmla="*/ 292 h 826"/>
                  <a:gd name="T12" fmla="*/ 791 w 1124"/>
                  <a:gd name="T13" fmla="*/ 220 h 826"/>
                  <a:gd name="T14" fmla="*/ 755 w 1124"/>
                  <a:gd name="T15" fmla="*/ 184 h 826"/>
                  <a:gd name="T16" fmla="*/ 683 w 1124"/>
                  <a:gd name="T17" fmla="*/ 148 h 826"/>
                  <a:gd name="T18" fmla="*/ 539 w 1124"/>
                  <a:gd name="T19" fmla="*/ 64 h 826"/>
                  <a:gd name="T20" fmla="*/ 215 w 1124"/>
                  <a:gd name="T21" fmla="*/ 4 h 826"/>
                  <a:gd name="T22" fmla="*/ 23 w 1124"/>
                  <a:gd name="T23" fmla="*/ 112 h 826"/>
                  <a:gd name="T24" fmla="*/ 47 w 1124"/>
                  <a:gd name="T25" fmla="*/ 340 h 826"/>
                  <a:gd name="T26" fmla="*/ 119 w 1124"/>
                  <a:gd name="T27" fmla="*/ 412 h 826"/>
                  <a:gd name="T28" fmla="*/ 155 w 1124"/>
                  <a:gd name="T29" fmla="*/ 484 h 826"/>
                  <a:gd name="T30" fmla="*/ 263 w 1124"/>
                  <a:gd name="T31" fmla="*/ 580 h 826"/>
                  <a:gd name="T32" fmla="*/ 371 w 1124"/>
                  <a:gd name="T33" fmla="*/ 640 h 826"/>
                  <a:gd name="T34" fmla="*/ 887 w 1124"/>
                  <a:gd name="T35" fmla="*/ 808 h 826"/>
                  <a:gd name="T36" fmla="*/ 1079 w 1124"/>
                  <a:gd name="T37" fmla="*/ 736 h 8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24"/>
                  <a:gd name="T58" fmla="*/ 0 h 826"/>
                  <a:gd name="T59" fmla="*/ 1124 w 1124"/>
                  <a:gd name="T60" fmla="*/ 826 h 8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24" h="826">
                    <a:moveTo>
                      <a:pt x="1079" y="736"/>
                    </a:moveTo>
                    <a:cubicBezTo>
                      <a:pt x="1087" y="712"/>
                      <a:pt x="1095" y="688"/>
                      <a:pt x="1103" y="664"/>
                    </a:cubicBezTo>
                    <a:cubicBezTo>
                      <a:pt x="1107" y="652"/>
                      <a:pt x="1115" y="628"/>
                      <a:pt x="1115" y="628"/>
                    </a:cubicBezTo>
                    <a:cubicBezTo>
                      <a:pt x="1102" y="489"/>
                      <a:pt x="1124" y="507"/>
                      <a:pt x="1055" y="424"/>
                    </a:cubicBezTo>
                    <a:cubicBezTo>
                      <a:pt x="1013" y="374"/>
                      <a:pt x="1054" y="396"/>
                      <a:pt x="995" y="376"/>
                    </a:cubicBezTo>
                    <a:cubicBezTo>
                      <a:pt x="922" y="303"/>
                      <a:pt x="1002" y="378"/>
                      <a:pt x="887" y="292"/>
                    </a:cubicBezTo>
                    <a:cubicBezTo>
                      <a:pt x="855" y="268"/>
                      <a:pt x="819" y="248"/>
                      <a:pt x="791" y="220"/>
                    </a:cubicBezTo>
                    <a:cubicBezTo>
                      <a:pt x="779" y="208"/>
                      <a:pt x="768" y="195"/>
                      <a:pt x="755" y="184"/>
                    </a:cubicBezTo>
                    <a:cubicBezTo>
                      <a:pt x="691" y="131"/>
                      <a:pt x="748" y="184"/>
                      <a:pt x="683" y="148"/>
                    </a:cubicBezTo>
                    <a:cubicBezTo>
                      <a:pt x="632" y="120"/>
                      <a:pt x="590" y="90"/>
                      <a:pt x="539" y="64"/>
                    </a:cubicBezTo>
                    <a:cubicBezTo>
                      <a:pt x="461" y="25"/>
                      <a:pt x="296" y="12"/>
                      <a:pt x="215" y="4"/>
                    </a:cubicBezTo>
                    <a:cubicBezTo>
                      <a:pt x="96" y="16"/>
                      <a:pt x="60" y="0"/>
                      <a:pt x="23" y="112"/>
                    </a:cubicBezTo>
                    <a:cubicBezTo>
                      <a:pt x="28" y="188"/>
                      <a:pt x="0" y="280"/>
                      <a:pt x="47" y="340"/>
                    </a:cubicBezTo>
                    <a:cubicBezTo>
                      <a:pt x="68" y="367"/>
                      <a:pt x="100" y="384"/>
                      <a:pt x="119" y="412"/>
                    </a:cubicBezTo>
                    <a:cubicBezTo>
                      <a:pt x="134" y="434"/>
                      <a:pt x="139" y="463"/>
                      <a:pt x="155" y="484"/>
                    </a:cubicBezTo>
                    <a:cubicBezTo>
                      <a:pt x="199" y="541"/>
                      <a:pt x="215" y="548"/>
                      <a:pt x="263" y="580"/>
                    </a:cubicBezTo>
                    <a:cubicBezTo>
                      <a:pt x="298" y="633"/>
                      <a:pt x="310" y="625"/>
                      <a:pt x="371" y="640"/>
                    </a:cubicBezTo>
                    <a:cubicBezTo>
                      <a:pt x="522" y="741"/>
                      <a:pt x="709" y="778"/>
                      <a:pt x="887" y="808"/>
                    </a:cubicBezTo>
                    <a:cubicBezTo>
                      <a:pt x="1089" y="791"/>
                      <a:pt x="989" y="826"/>
                      <a:pt x="1079" y="736"/>
                    </a:cubicBezTo>
                    <a:close/>
                  </a:path>
                </a:pathLst>
              </a:custGeom>
              <a:noFill/>
              <a:ln w="38100" cap="flat" cmpd="sng">
                <a:solidFill>
                  <a:srgbClr val="3333CC"/>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1289" name="Freeform 21"/>
              <p:cNvSpPr>
                <a:spLocks/>
              </p:cNvSpPr>
              <p:nvPr/>
            </p:nvSpPr>
            <p:spPr bwMode="auto">
              <a:xfrm>
                <a:off x="797" y="2938"/>
                <a:ext cx="1661" cy="842"/>
              </a:xfrm>
              <a:custGeom>
                <a:avLst/>
                <a:gdLst>
                  <a:gd name="T0" fmla="*/ 113065 w 1123"/>
                  <a:gd name="T1" fmla="*/ 20089 h 602"/>
                  <a:gd name="T2" fmla="*/ 48449 w 1123"/>
                  <a:gd name="T3" fmla="*/ 11638 h 602"/>
                  <a:gd name="T4" fmla="*/ 32458 w 1123"/>
                  <a:gd name="T5" fmla="*/ 12706 h 602"/>
                  <a:gd name="T6" fmla="*/ 11476 w 1123"/>
                  <a:gd name="T7" fmla="*/ 23226 h 602"/>
                  <a:gd name="T8" fmla="*/ 9413 w 1123"/>
                  <a:gd name="T9" fmla="*/ 26315 h 602"/>
                  <a:gd name="T10" fmla="*/ 4504 w 1123"/>
                  <a:gd name="T11" fmla="*/ 28530 h 602"/>
                  <a:gd name="T12" fmla="*/ 0 w 1123"/>
                  <a:gd name="T13" fmla="*/ 34767 h 602"/>
                  <a:gd name="T14" fmla="*/ 4504 w 1123"/>
                  <a:gd name="T15" fmla="*/ 49533 h 602"/>
                  <a:gd name="T16" fmla="*/ 9413 w 1123"/>
                  <a:gd name="T17" fmla="*/ 55813 h 602"/>
                  <a:gd name="T18" fmla="*/ 15974 w 1123"/>
                  <a:gd name="T19" fmla="*/ 56916 h 602"/>
                  <a:gd name="T20" fmla="*/ 59962 w 1123"/>
                  <a:gd name="T21" fmla="*/ 63154 h 602"/>
                  <a:gd name="T22" fmla="*/ 110580 w 1123"/>
                  <a:gd name="T23" fmla="*/ 61102 h 602"/>
                  <a:gd name="T24" fmla="*/ 115075 w 1123"/>
                  <a:gd name="T25" fmla="*/ 57818 h 602"/>
                  <a:gd name="T26" fmla="*/ 129046 w 1123"/>
                  <a:gd name="T27" fmla="*/ 53692 h 602"/>
                  <a:gd name="T28" fmla="*/ 136081 w 1123"/>
                  <a:gd name="T29" fmla="*/ 51686 h 602"/>
                  <a:gd name="T30" fmla="*/ 246281 w 1123"/>
                  <a:gd name="T31" fmla="*/ 52607 h 602"/>
                  <a:gd name="T32" fmla="*/ 260215 w 1123"/>
                  <a:gd name="T33" fmla="*/ 46405 h 602"/>
                  <a:gd name="T34" fmla="*/ 269328 w 1123"/>
                  <a:gd name="T35" fmla="*/ 40080 h 602"/>
                  <a:gd name="T36" fmla="*/ 267251 w 1123"/>
                  <a:gd name="T37" fmla="*/ 22196 h 602"/>
                  <a:gd name="T38" fmla="*/ 223290 w 1123"/>
                  <a:gd name="T39" fmla="*/ 4323 h 602"/>
                  <a:gd name="T40" fmla="*/ 198125 w 1123"/>
                  <a:gd name="T41" fmla="*/ 0 h 602"/>
                  <a:gd name="T42" fmla="*/ 165693 w 1123"/>
                  <a:gd name="T43" fmla="*/ 2210 h 602"/>
                  <a:gd name="T44" fmla="*/ 131176 w 1123"/>
                  <a:gd name="T45" fmla="*/ 14795 h 602"/>
                  <a:gd name="T46" fmla="*/ 126558 w 1123"/>
                  <a:gd name="T47" fmla="*/ 17969 h 602"/>
                  <a:gd name="T48" fmla="*/ 113065 w 1123"/>
                  <a:gd name="T49" fmla="*/ 20089 h 6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23"/>
                  <a:gd name="T76" fmla="*/ 0 h 602"/>
                  <a:gd name="T77" fmla="*/ 1123 w 1123"/>
                  <a:gd name="T78" fmla="*/ 602 h 6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23" h="602">
                    <a:moveTo>
                      <a:pt x="471" y="183"/>
                    </a:moveTo>
                    <a:cubicBezTo>
                      <a:pt x="377" y="152"/>
                      <a:pt x="301" y="119"/>
                      <a:pt x="202" y="106"/>
                    </a:cubicBezTo>
                    <a:cubicBezTo>
                      <a:pt x="180" y="109"/>
                      <a:pt x="157" y="109"/>
                      <a:pt x="135" y="116"/>
                    </a:cubicBezTo>
                    <a:cubicBezTo>
                      <a:pt x="100" y="126"/>
                      <a:pt x="67" y="183"/>
                      <a:pt x="48" y="212"/>
                    </a:cubicBezTo>
                    <a:cubicBezTo>
                      <a:pt x="45" y="221"/>
                      <a:pt x="44" y="232"/>
                      <a:pt x="39" y="240"/>
                    </a:cubicBezTo>
                    <a:cubicBezTo>
                      <a:pt x="34" y="248"/>
                      <a:pt x="23" y="252"/>
                      <a:pt x="19" y="260"/>
                    </a:cubicBezTo>
                    <a:cubicBezTo>
                      <a:pt x="10" y="278"/>
                      <a:pt x="0" y="317"/>
                      <a:pt x="0" y="317"/>
                    </a:cubicBezTo>
                    <a:cubicBezTo>
                      <a:pt x="9" y="409"/>
                      <a:pt x="0" y="396"/>
                      <a:pt x="19" y="452"/>
                    </a:cubicBezTo>
                    <a:cubicBezTo>
                      <a:pt x="25" y="471"/>
                      <a:pt x="20" y="502"/>
                      <a:pt x="39" y="509"/>
                    </a:cubicBezTo>
                    <a:cubicBezTo>
                      <a:pt x="48" y="512"/>
                      <a:pt x="58" y="516"/>
                      <a:pt x="67" y="519"/>
                    </a:cubicBezTo>
                    <a:cubicBezTo>
                      <a:pt x="126" y="575"/>
                      <a:pt x="164" y="569"/>
                      <a:pt x="250" y="576"/>
                    </a:cubicBezTo>
                    <a:cubicBezTo>
                      <a:pt x="321" y="573"/>
                      <a:pt x="406" y="602"/>
                      <a:pt x="461" y="557"/>
                    </a:cubicBezTo>
                    <a:cubicBezTo>
                      <a:pt x="470" y="550"/>
                      <a:pt x="471" y="536"/>
                      <a:pt x="480" y="528"/>
                    </a:cubicBezTo>
                    <a:cubicBezTo>
                      <a:pt x="497" y="513"/>
                      <a:pt x="519" y="503"/>
                      <a:pt x="538" y="490"/>
                    </a:cubicBezTo>
                    <a:cubicBezTo>
                      <a:pt x="548" y="484"/>
                      <a:pt x="567" y="471"/>
                      <a:pt x="567" y="471"/>
                    </a:cubicBezTo>
                    <a:cubicBezTo>
                      <a:pt x="734" y="479"/>
                      <a:pt x="859" y="488"/>
                      <a:pt x="1027" y="480"/>
                    </a:cubicBezTo>
                    <a:cubicBezTo>
                      <a:pt x="1065" y="455"/>
                      <a:pt x="1055" y="466"/>
                      <a:pt x="1085" y="423"/>
                    </a:cubicBezTo>
                    <a:cubicBezTo>
                      <a:pt x="1098" y="404"/>
                      <a:pt x="1123" y="365"/>
                      <a:pt x="1123" y="365"/>
                    </a:cubicBezTo>
                    <a:cubicBezTo>
                      <a:pt x="1120" y="311"/>
                      <a:pt x="1119" y="256"/>
                      <a:pt x="1114" y="202"/>
                    </a:cubicBezTo>
                    <a:cubicBezTo>
                      <a:pt x="1105" y="106"/>
                      <a:pt x="1012" y="62"/>
                      <a:pt x="931" y="39"/>
                    </a:cubicBezTo>
                    <a:cubicBezTo>
                      <a:pt x="894" y="29"/>
                      <a:pt x="863" y="10"/>
                      <a:pt x="826" y="0"/>
                    </a:cubicBezTo>
                    <a:cubicBezTo>
                      <a:pt x="810" y="2"/>
                      <a:pt x="725" y="1"/>
                      <a:pt x="691" y="20"/>
                    </a:cubicBezTo>
                    <a:cubicBezTo>
                      <a:pt x="630" y="54"/>
                      <a:pt x="596" y="86"/>
                      <a:pt x="547" y="135"/>
                    </a:cubicBezTo>
                    <a:cubicBezTo>
                      <a:pt x="539" y="143"/>
                      <a:pt x="537" y="157"/>
                      <a:pt x="528" y="164"/>
                    </a:cubicBezTo>
                    <a:cubicBezTo>
                      <a:pt x="512" y="176"/>
                      <a:pt x="490" y="176"/>
                      <a:pt x="471" y="183"/>
                    </a:cubicBezTo>
                    <a:close/>
                  </a:path>
                </a:pathLst>
              </a:custGeom>
              <a:noFill/>
              <a:ln w="38100" cap="flat" cmpd="sng">
                <a:solidFill>
                  <a:srgbClr val="3333CC"/>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1290" name="Text Box 22"/>
              <p:cNvSpPr txBox="1">
                <a:spLocks noChangeArrowheads="1"/>
              </p:cNvSpPr>
              <p:nvPr/>
            </p:nvSpPr>
            <p:spPr bwMode="auto">
              <a:xfrm>
                <a:off x="4587" y="3465"/>
                <a:ext cx="27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zh-CN" altLang="en-US" sz="2800">
                    <a:solidFill>
                      <a:srgbClr val="3333CC"/>
                    </a:solidFill>
                    <a:ea typeface="宋体" panose="02010600030101010101" pitchFamily="2" charset="-122"/>
                  </a:rPr>
                  <a:t> </a:t>
                </a:r>
                <a:r>
                  <a:rPr kumimoji="1" lang="en-US" altLang="zh-CN" sz="2800" i="1">
                    <a:solidFill>
                      <a:srgbClr val="3333CC"/>
                    </a:solidFill>
                    <a:ea typeface="宋体" panose="02010600030101010101" pitchFamily="2" charset="-122"/>
                  </a:rPr>
                  <a:t>e</a:t>
                </a:r>
              </a:p>
            </p:txBody>
          </p:sp>
          <p:sp>
            <p:nvSpPr>
              <p:cNvPr id="11291" name="Text Box 23"/>
              <p:cNvSpPr txBox="1">
                <a:spLocks noChangeArrowheads="1"/>
              </p:cNvSpPr>
              <p:nvPr/>
            </p:nvSpPr>
            <p:spPr bwMode="auto">
              <a:xfrm>
                <a:off x="922" y="2803"/>
                <a:ext cx="27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zh-CN" altLang="en-US" sz="2800">
                    <a:solidFill>
                      <a:srgbClr val="3333CC"/>
                    </a:solidFill>
                    <a:ea typeface="宋体" panose="02010600030101010101" pitchFamily="2" charset="-122"/>
                  </a:rPr>
                  <a:t> </a:t>
                </a:r>
                <a:r>
                  <a:rPr kumimoji="1" lang="en-US" altLang="zh-CN" sz="2800" i="1">
                    <a:solidFill>
                      <a:srgbClr val="3333CC"/>
                    </a:solidFill>
                    <a:ea typeface="宋体" panose="02010600030101010101" pitchFamily="2" charset="-122"/>
                  </a:rPr>
                  <a:t>e</a:t>
                </a:r>
              </a:p>
            </p:txBody>
          </p:sp>
        </p:grpSp>
        <p:sp>
          <p:nvSpPr>
            <p:cNvPr id="11275" name="Rectangle 24"/>
            <p:cNvSpPr>
              <a:spLocks noChangeArrowheads="1"/>
            </p:cNvSpPr>
            <p:nvPr/>
          </p:nvSpPr>
          <p:spPr bwMode="auto">
            <a:xfrm>
              <a:off x="1692" y="3792"/>
              <a:ext cx="242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zh-CN" altLang="en-US" sz="2800" dirty="0">
                  <a:solidFill>
                    <a:srgbClr val="3333CC"/>
                  </a:solidFill>
                  <a:latin typeface="微软雅黑" panose="020B0503020204020204" pitchFamily="34" charset="-122"/>
                  <a:ea typeface="微软雅黑" panose="020B0503020204020204" pitchFamily="34" charset="-122"/>
                </a:rPr>
                <a:t>氢分子              氦原子</a:t>
              </a:r>
            </a:p>
          </p:txBody>
        </p:sp>
      </p:grpSp>
      <p:grpSp>
        <p:nvGrpSpPr>
          <p:cNvPr id="4" name="Group 25"/>
          <p:cNvGrpSpPr>
            <a:grpSpLocks/>
          </p:cNvGrpSpPr>
          <p:nvPr/>
        </p:nvGrpSpPr>
        <p:grpSpPr bwMode="auto">
          <a:xfrm>
            <a:off x="539750" y="2311400"/>
            <a:ext cx="7632700" cy="1117600"/>
            <a:chOff x="340" y="1162"/>
            <a:chExt cx="4808" cy="704"/>
          </a:xfrm>
        </p:grpSpPr>
        <p:sp>
          <p:nvSpPr>
            <p:cNvPr id="11272" name="Text Box 26"/>
            <p:cNvSpPr txBox="1">
              <a:spLocks noChangeArrowheads="1"/>
            </p:cNvSpPr>
            <p:nvPr/>
          </p:nvSpPr>
          <p:spPr bwMode="auto">
            <a:xfrm>
              <a:off x="777" y="1162"/>
              <a:ext cx="4371"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20000"/>
                </a:lnSpc>
                <a:spcBef>
                  <a:spcPct val="0"/>
                </a:spcBef>
                <a:buClr>
                  <a:srgbClr val="CC3300"/>
                </a:buClr>
                <a:buFont typeface="Wingdings" panose="05000000000000000000" pitchFamily="2" charset="2"/>
                <a:buChar char="Ø"/>
              </a:pPr>
              <a:r>
                <a:rPr kumimoji="1" lang="zh-CN" altLang="en-US" sz="2800">
                  <a:solidFill>
                    <a:srgbClr val="3333CC"/>
                  </a:solidFill>
                  <a:latin typeface="微软雅黑" panose="020B0503020204020204" pitchFamily="34" charset="-122"/>
                  <a:ea typeface="微软雅黑" panose="020B0503020204020204" pitchFamily="34" charset="-122"/>
                </a:rPr>
                <a:t>回旋加速器中电子运动速度的计算中，</a:t>
              </a:r>
            </a:p>
            <a:p>
              <a:pPr eaLnBrk="1" hangingPunct="1">
                <a:lnSpc>
                  <a:spcPct val="120000"/>
                </a:lnSpc>
                <a:spcBef>
                  <a:spcPct val="0"/>
                </a:spcBef>
                <a:buClr>
                  <a:srgbClr val="CC3300"/>
                </a:buClr>
                <a:buFont typeface="Wingdings" panose="05000000000000000000" pitchFamily="2" charset="2"/>
                <a:buNone/>
              </a:pPr>
              <a:r>
                <a:rPr kumimoji="1" lang="zh-CN" altLang="en-US" sz="2800">
                  <a:solidFill>
                    <a:srgbClr val="3333CC"/>
                  </a:solidFill>
                  <a:latin typeface="微软雅黑" panose="020B0503020204020204" pitchFamily="34" charset="-122"/>
                  <a:ea typeface="微软雅黑" panose="020B0503020204020204" pitchFamily="34" charset="-122"/>
                </a:rPr>
                <a:t>已认为电子电荷 </a:t>
              </a:r>
              <a:r>
                <a:rPr kumimoji="1" lang="en-US" altLang="zh-CN" sz="2800" i="1">
                  <a:solidFill>
                    <a:srgbClr val="3333CC"/>
                  </a:solidFill>
                  <a:latin typeface="微软雅黑" panose="020B0503020204020204" pitchFamily="34" charset="-122"/>
                  <a:ea typeface="微软雅黑" panose="020B0503020204020204" pitchFamily="34" charset="-122"/>
                </a:rPr>
                <a:t>e </a:t>
              </a:r>
              <a:r>
                <a:rPr kumimoji="1" lang="zh-CN" altLang="en-US" sz="2800">
                  <a:solidFill>
                    <a:srgbClr val="3333CC"/>
                  </a:solidFill>
                  <a:latin typeface="微软雅黑" panose="020B0503020204020204" pitchFamily="34" charset="-122"/>
                  <a:ea typeface="微软雅黑" panose="020B0503020204020204" pitchFamily="34" charset="-122"/>
                </a:rPr>
                <a:t>不变。</a:t>
              </a:r>
            </a:p>
          </p:txBody>
        </p:sp>
        <p:sp>
          <p:nvSpPr>
            <p:cNvPr id="11273" name="Text Box 27"/>
            <p:cNvSpPr txBox="1">
              <a:spLocks noChangeArrowheads="1"/>
            </p:cNvSpPr>
            <p:nvPr/>
          </p:nvSpPr>
          <p:spPr bwMode="auto">
            <a:xfrm>
              <a:off x="340" y="1198"/>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zh-CN" altLang="en-US" sz="2800">
                  <a:solidFill>
                    <a:srgbClr val="3333CC"/>
                  </a:solidFill>
                  <a:latin typeface="微软雅黑" panose="020B0503020204020204" pitchFamily="34" charset="-122"/>
                  <a:ea typeface="微软雅黑" panose="020B0503020204020204" pitchFamily="34" charset="-122"/>
                </a:rPr>
                <a:t>例：</a:t>
              </a:r>
            </a:p>
          </p:txBody>
        </p:sp>
      </p:gr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blinds(horizontal)">
                                      <p:cBhvr>
                                        <p:cTn id="7" dur="500"/>
                                        <p:tgtEl>
                                          <p:spTgt spid="368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6867"/>
                                        </p:tgtEl>
                                        <p:attrNameLst>
                                          <p:attrName>style.visibility</p:attrName>
                                        </p:attrNameLst>
                                      </p:cBhvr>
                                      <p:to>
                                        <p:strVal val="visible"/>
                                      </p:to>
                                    </p:set>
                                    <p:animEffect transition="in" filter="blinds(vertical)">
                                      <p:cBhvr>
                                        <p:cTn id="12" dur="500"/>
                                        <p:tgtEl>
                                          <p:spTgt spid="368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36869"/>
                                        </p:tgtEl>
                                        <p:attrNameLst>
                                          <p:attrName>style.visibility</p:attrName>
                                        </p:attrNameLst>
                                      </p:cBhvr>
                                      <p:to>
                                        <p:strVal val="visible"/>
                                      </p:to>
                                    </p:set>
                                    <p:animEffect transition="in" filter="box(out)">
                                      <p:cBhvr>
                                        <p:cTn id="22" dur="500"/>
                                        <p:tgtEl>
                                          <p:spTgt spid="36869"/>
                                        </p:tgtEl>
                                      </p:cBhvr>
                                    </p:animEffect>
                                  </p:childTnLst>
                                </p:cTn>
                              </p:par>
                            </p:childTnLst>
                          </p:cTn>
                        </p:par>
                        <p:par>
                          <p:cTn id="23" fill="hold" nodeType="afterGroup">
                            <p:stCondLst>
                              <p:cond delay="500"/>
                            </p:stCondLst>
                            <p:childTnLst>
                              <p:par>
                                <p:cTn id="24" presetID="22" presetClass="entr" presetSubtype="1"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up)">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utoUpdateAnimBg="0"/>
      <p:bldP spid="36867" grpId="0" autoUpdateAnimBg="0"/>
      <p:bldP spid="36869"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73723" y="133857"/>
            <a:ext cx="29418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kumimoji="1" lang="en-US" altLang="zh-CN" dirty="0">
                <a:solidFill>
                  <a:srgbClr val="3333CC"/>
                </a:solidFill>
                <a:latin typeface="微软雅黑" panose="020B0503020204020204" pitchFamily="34" charset="-122"/>
                <a:ea typeface="微软雅黑" panose="020B0503020204020204" pitchFamily="34" charset="-122"/>
              </a:rPr>
              <a:t>1.1.2 </a:t>
            </a:r>
            <a:r>
              <a:rPr kumimoji="1" lang="zh-CN" altLang="en-US" dirty="0">
                <a:solidFill>
                  <a:srgbClr val="3333CC"/>
                </a:solidFill>
                <a:latin typeface="微软雅黑" panose="020B0503020204020204" pitchFamily="34" charset="-122"/>
                <a:ea typeface="微软雅黑" panose="020B0503020204020204" pitchFamily="34" charset="-122"/>
              </a:rPr>
              <a:t>库仑定律</a:t>
            </a:r>
            <a:endParaRPr kumimoji="1" lang="zh-CN" altLang="en-US" b="0" dirty="0">
              <a:solidFill>
                <a:srgbClr val="3333CC"/>
              </a:solidFill>
              <a:latin typeface="微软雅黑" panose="020B0503020204020204" pitchFamily="34" charset="-122"/>
              <a:ea typeface="微软雅黑" panose="020B0503020204020204" pitchFamily="34" charset="-122"/>
            </a:endParaRPr>
          </a:p>
        </p:txBody>
      </p:sp>
      <p:sp>
        <p:nvSpPr>
          <p:cNvPr id="37891" name="Text Box 3"/>
          <p:cNvSpPr txBox="1">
            <a:spLocks noChangeArrowheads="1"/>
          </p:cNvSpPr>
          <p:nvPr/>
        </p:nvSpPr>
        <p:spPr bwMode="auto">
          <a:xfrm>
            <a:off x="201375" y="2873730"/>
            <a:ext cx="4410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marL="1619250" indent="-16192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zh-CN" altLang="en-US" dirty="0">
                <a:solidFill>
                  <a:srgbClr val="3333CC"/>
                </a:solidFill>
                <a:latin typeface="微软雅黑" panose="020B0503020204020204" pitchFamily="34" charset="-122"/>
                <a:ea typeface="微软雅黑" panose="020B0503020204020204" pitchFamily="34" charset="-122"/>
              </a:rPr>
              <a:t>二、</a:t>
            </a:r>
            <a:r>
              <a:rPr kumimoji="1" lang="zh-CN" altLang="en-US" dirty="0">
                <a:solidFill>
                  <a:srgbClr val="3333CC"/>
                </a:solidFill>
                <a:latin typeface="微软雅黑" panose="020B0503020204020204" pitchFamily="34" charset="-122"/>
                <a:ea typeface="微软雅黑" panose="020B0503020204020204" pitchFamily="34" charset="-122"/>
              </a:rPr>
              <a:t>库仑定律的</a:t>
            </a:r>
            <a:r>
              <a:rPr lang="zh-CN" altLang="en-US" dirty="0">
                <a:solidFill>
                  <a:srgbClr val="3333CC"/>
                </a:solidFill>
                <a:latin typeface="微软雅黑" panose="020B0503020204020204" pitchFamily="34" charset="-122"/>
                <a:ea typeface="微软雅黑" panose="020B0503020204020204" pitchFamily="34" charset="-122"/>
              </a:rPr>
              <a:t>表</a:t>
            </a:r>
            <a:r>
              <a:rPr kumimoji="1" lang="zh-CN" altLang="en-US" dirty="0">
                <a:solidFill>
                  <a:srgbClr val="3333CC"/>
                </a:solidFill>
                <a:latin typeface="微软雅黑" panose="020B0503020204020204" pitchFamily="34" charset="-122"/>
                <a:ea typeface="微软雅黑" panose="020B0503020204020204" pitchFamily="34" charset="-122"/>
              </a:rPr>
              <a:t>述         </a:t>
            </a:r>
          </a:p>
        </p:txBody>
      </p:sp>
      <p:sp>
        <p:nvSpPr>
          <p:cNvPr id="37892" name="Text Box 4"/>
          <p:cNvSpPr txBox="1">
            <a:spLocks noChangeArrowheads="1"/>
          </p:cNvSpPr>
          <p:nvPr/>
        </p:nvSpPr>
        <p:spPr bwMode="auto">
          <a:xfrm>
            <a:off x="3757940" y="353122"/>
            <a:ext cx="53783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kumimoji="1" lang="en-US" altLang="zh-CN" sz="2800" dirty="0">
                <a:solidFill>
                  <a:schemeClr val="tx1">
                    <a:lumMod val="50000"/>
                    <a:lumOff val="50000"/>
                  </a:schemeClr>
                </a:solidFill>
                <a:latin typeface="微软雅黑" panose="020B0503020204020204" pitchFamily="34" charset="-122"/>
                <a:ea typeface="微软雅黑" panose="020B0503020204020204" pitchFamily="34" charset="-122"/>
              </a:rPr>
              <a:t>1785</a:t>
            </a:r>
            <a:r>
              <a:rPr kumimoji="1"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年，库仑通过扭秤实验得到</a:t>
            </a:r>
            <a:endParaRPr kumimoji="1" lang="zh-CN" altLang="en-US" sz="28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7893" name="Rectangle 5"/>
          <p:cNvSpPr>
            <a:spLocks noChangeArrowheads="1"/>
          </p:cNvSpPr>
          <p:nvPr/>
        </p:nvSpPr>
        <p:spPr bwMode="auto">
          <a:xfrm>
            <a:off x="0" y="839788"/>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ea typeface="宋体" panose="02010600030101010101" pitchFamily="2" charset="-122"/>
            </a:endParaRPr>
          </a:p>
        </p:txBody>
      </p:sp>
      <p:sp>
        <p:nvSpPr>
          <p:cNvPr id="37896" name="Text Box 8"/>
          <p:cNvSpPr txBox="1">
            <a:spLocks noChangeArrowheads="1"/>
          </p:cNvSpPr>
          <p:nvPr/>
        </p:nvSpPr>
        <p:spPr bwMode="auto">
          <a:xfrm>
            <a:off x="250825" y="1025525"/>
            <a:ext cx="22240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zh-CN" altLang="en-US">
                <a:solidFill>
                  <a:srgbClr val="3333CC"/>
                </a:solidFill>
                <a:latin typeface="微软雅黑" panose="020B0503020204020204" pitchFamily="34" charset="-122"/>
                <a:ea typeface="微软雅黑" panose="020B0503020204020204" pitchFamily="34" charset="-122"/>
              </a:rPr>
              <a:t>一、</a:t>
            </a:r>
            <a:r>
              <a:rPr kumimoji="1" lang="zh-CN" altLang="en-US">
                <a:solidFill>
                  <a:srgbClr val="CC3300"/>
                </a:solidFill>
                <a:latin typeface="微软雅黑" panose="020B0503020204020204" pitchFamily="34" charset="-122"/>
                <a:ea typeface="微软雅黑" panose="020B0503020204020204" pitchFamily="34" charset="-122"/>
              </a:rPr>
              <a:t>点电荷</a:t>
            </a:r>
          </a:p>
        </p:txBody>
      </p:sp>
      <p:sp>
        <p:nvSpPr>
          <p:cNvPr id="37897" name="Text Box 9"/>
          <p:cNvSpPr txBox="1">
            <a:spLocks noChangeArrowheads="1"/>
          </p:cNvSpPr>
          <p:nvPr/>
        </p:nvSpPr>
        <p:spPr bwMode="auto">
          <a:xfrm>
            <a:off x="107950" y="3628032"/>
            <a:ext cx="8763000"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lnSpc>
                <a:spcPct val="110000"/>
              </a:lnSpc>
              <a:spcBef>
                <a:spcPct val="0"/>
              </a:spcBef>
              <a:buFontTx/>
              <a:buNone/>
            </a:pPr>
            <a:r>
              <a:rPr kumimoji="1" lang="zh-CN" altLang="en-US" sz="2800" dirty="0">
                <a:solidFill>
                  <a:srgbClr val="3333CC"/>
                </a:solidFill>
                <a:latin typeface="微软雅黑" panose="020B0503020204020204" pitchFamily="34" charset="-122"/>
                <a:ea typeface="微软雅黑" panose="020B0503020204020204" pitchFamily="34" charset="-122"/>
              </a:rPr>
              <a:t>    相对于惯性系观察，自由空间（或真空）中两个静止的</a:t>
            </a:r>
            <a:r>
              <a:rPr kumimoji="1" lang="zh-CN" altLang="en-US" sz="2800" dirty="0">
                <a:solidFill>
                  <a:schemeClr val="accent2"/>
                </a:solidFill>
                <a:latin typeface="微软雅黑" panose="020B0503020204020204" pitchFamily="34" charset="-122"/>
                <a:ea typeface="微软雅黑" panose="020B0503020204020204" pitchFamily="34" charset="-122"/>
              </a:rPr>
              <a:t>点电荷</a:t>
            </a:r>
            <a:r>
              <a:rPr kumimoji="1" lang="zh-CN" altLang="en-US" sz="2800" dirty="0">
                <a:solidFill>
                  <a:srgbClr val="3333CC"/>
                </a:solidFill>
                <a:latin typeface="微软雅黑" panose="020B0503020204020204" pitchFamily="34" charset="-122"/>
                <a:ea typeface="微软雅黑" panose="020B0503020204020204" pitchFamily="34" charset="-122"/>
              </a:rPr>
              <a:t>之间的作用力</a:t>
            </a:r>
            <a:r>
              <a:rPr kumimoji="1" lang="zh-CN" altLang="en-US" sz="2800" dirty="0">
                <a:solidFill>
                  <a:schemeClr val="bg2"/>
                </a:solidFill>
                <a:latin typeface="微软雅黑" panose="020B0503020204020204" pitchFamily="34" charset="-122"/>
                <a:ea typeface="微软雅黑" panose="020B0503020204020204" pitchFamily="34" charset="-122"/>
              </a:rPr>
              <a:t>（斥力或吸力，统称为库仑力）</a:t>
            </a:r>
            <a:r>
              <a:rPr kumimoji="1" lang="zh-CN" altLang="en-US" sz="2800" dirty="0">
                <a:solidFill>
                  <a:srgbClr val="3333CC"/>
                </a:solidFill>
                <a:latin typeface="微软雅黑" panose="020B0503020204020204" pitchFamily="34" charset="-122"/>
                <a:ea typeface="微软雅黑" panose="020B0503020204020204" pitchFamily="34" charset="-122"/>
              </a:rPr>
              <a:t>与这两个电荷所带电量的乘积</a:t>
            </a:r>
            <a:r>
              <a:rPr kumimoji="1" lang="zh-CN" altLang="en-US" sz="2800" dirty="0">
                <a:solidFill>
                  <a:schemeClr val="accent2"/>
                </a:solidFill>
                <a:latin typeface="微软雅黑" panose="020B0503020204020204" pitchFamily="34" charset="-122"/>
                <a:ea typeface="微软雅黑" panose="020B0503020204020204" pitchFamily="34" charset="-122"/>
              </a:rPr>
              <a:t>成正比，与它们之间距离的平方成反比，作用力的方向沿着</a:t>
            </a:r>
            <a:r>
              <a:rPr kumimoji="1" lang="zh-CN" altLang="en-US" sz="2800" dirty="0">
                <a:solidFill>
                  <a:srgbClr val="3333CC"/>
                </a:solidFill>
                <a:latin typeface="微软雅黑" panose="020B0503020204020204" pitchFamily="34" charset="-122"/>
                <a:ea typeface="微软雅黑" panose="020B0503020204020204" pitchFamily="34" charset="-122"/>
              </a:rPr>
              <a:t>这两个点电荷的连线。同号电荷相斥，异号电荷相吸。</a:t>
            </a:r>
          </a:p>
        </p:txBody>
      </p:sp>
      <p:sp>
        <p:nvSpPr>
          <p:cNvPr id="37898" name="Text Box 10"/>
          <p:cNvSpPr txBox="1">
            <a:spLocks noChangeArrowheads="1"/>
          </p:cNvSpPr>
          <p:nvPr/>
        </p:nvSpPr>
        <p:spPr bwMode="auto">
          <a:xfrm>
            <a:off x="300259" y="2045428"/>
            <a:ext cx="6264250" cy="37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60000"/>
              </a:lnSpc>
              <a:spcBef>
                <a:spcPct val="50000"/>
              </a:spcBef>
              <a:buFontTx/>
              <a:buNone/>
            </a:pPr>
            <a:r>
              <a:rPr kumimoji="1" lang="zh-CN" altLang="en-US" sz="2800" dirty="0">
                <a:solidFill>
                  <a:srgbClr val="3333CC"/>
                </a:solidFill>
                <a:latin typeface="微软雅黑" panose="020B0503020204020204" pitchFamily="34" charset="-122"/>
                <a:ea typeface="微软雅黑" panose="020B0503020204020204" pitchFamily="34" charset="-122"/>
              </a:rPr>
              <a:t>带电体的线度  </a:t>
            </a:r>
            <a:r>
              <a:rPr kumimoji="1" lang="en-US" altLang="zh-CN" sz="2800" dirty="0">
                <a:solidFill>
                  <a:srgbClr val="3333CC"/>
                </a:solidFill>
                <a:latin typeface="微软雅黑" panose="020B0503020204020204" pitchFamily="34" charset="-122"/>
                <a:ea typeface="微软雅黑" panose="020B0503020204020204" pitchFamily="34" charset="-122"/>
              </a:rPr>
              <a:t>&lt;&lt;  </a:t>
            </a:r>
            <a:r>
              <a:rPr kumimoji="1" lang="zh-CN" altLang="en-US" sz="2800" dirty="0">
                <a:solidFill>
                  <a:srgbClr val="3333CC"/>
                </a:solidFill>
                <a:latin typeface="微软雅黑" panose="020B0503020204020204" pitchFamily="34" charset="-122"/>
                <a:ea typeface="微软雅黑" panose="020B0503020204020204" pitchFamily="34" charset="-122"/>
              </a:rPr>
              <a:t>点到带电体的距离</a:t>
            </a:r>
          </a:p>
        </p:txBody>
      </p:sp>
      <p:grpSp>
        <p:nvGrpSpPr>
          <p:cNvPr id="2" name="Group 11"/>
          <p:cNvGrpSpPr>
            <a:grpSpLocks/>
          </p:cNvGrpSpPr>
          <p:nvPr/>
        </p:nvGrpSpPr>
        <p:grpSpPr bwMode="auto">
          <a:xfrm>
            <a:off x="7167341" y="949440"/>
            <a:ext cx="1890713" cy="2328863"/>
            <a:chOff x="3971" y="627"/>
            <a:chExt cx="1191" cy="1467"/>
          </a:xfrm>
        </p:grpSpPr>
        <p:pic>
          <p:nvPicPr>
            <p:cNvPr id="12299" name="Picture 12" descr="库仑像 副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1" y="627"/>
              <a:ext cx="1056"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0" name="Rectangle 13"/>
            <p:cNvSpPr>
              <a:spLocks noChangeArrowheads="1"/>
            </p:cNvSpPr>
            <p:nvPr/>
          </p:nvSpPr>
          <p:spPr bwMode="auto">
            <a:xfrm>
              <a:off x="4287" y="1803"/>
              <a:ext cx="8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kumimoji="1" lang="zh-CN" altLang="en-US" sz="2400" b="0" dirty="0">
                  <a:solidFill>
                    <a:srgbClr val="3333CC"/>
                  </a:solidFill>
                  <a:latin typeface="微软雅黑" panose="020B0503020204020204" pitchFamily="34" charset="-122"/>
                  <a:ea typeface="微软雅黑" panose="020B0503020204020204" pitchFamily="34" charset="-122"/>
                </a:rPr>
                <a:t>库仑</a:t>
              </a:r>
            </a:p>
          </p:txBody>
        </p:sp>
      </p:grpSp>
      <p:sp>
        <p:nvSpPr>
          <p:cNvPr id="2062" name="Text Box 14"/>
          <p:cNvSpPr txBox="1">
            <a:spLocks noChangeArrowheads="1"/>
          </p:cNvSpPr>
          <p:nvPr/>
        </p:nvSpPr>
        <p:spPr bwMode="auto">
          <a:xfrm>
            <a:off x="1057734" y="6205030"/>
            <a:ext cx="659374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zh-CN" altLang="en-US" sz="2800" dirty="0">
                <a:solidFill>
                  <a:srgbClr val="FF0000"/>
                </a:solidFill>
                <a:latin typeface="微软雅黑" panose="020B0503020204020204" pitchFamily="34" charset="-122"/>
                <a:ea typeface="微软雅黑" panose="020B0503020204020204" pitchFamily="34" charset="-122"/>
              </a:rPr>
              <a:t>大小（平方反比）               方向（连线）</a:t>
            </a: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37892"/>
                                        </p:tgtEl>
                                        <p:attrNameLst>
                                          <p:attrName>style.visibility</p:attrName>
                                        </p:attrNameLst>
                                      </p:cBhvr>
                                      <p:to>
                                        <p:strVal val="visible"/>
                                      </p:to>
                                    </p:set>
                                    <p:animEffect transition="in" filter="slide(fromRight)">
                                      <p:cBhvr>
                                        <p:cTn id="12" dur="500"/>
                                        <p:tgtEl>
                                          <p:spTgt spid="378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896"/>
                                        </p:tgtEl>
                                        <p:attrNameLst>
                                          <p:attrName>style.visibility</p:attrName>
                                        </p:attrNameLst>
                                      </p:cBhvr>
                                      <p:to>
                                        <p:strVal val="visible"/>
                                      </p:to>
                                    </p:set>
                                    <p:animEffect transition="in" filter="wipe(left)">
                                      <p:cBhvr>
                                        <p:cTn id="17" dur="500"/>
                                        <p:tgtEl>
                                          <p:spTgt spid="378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7898"/>
                                        </p:tgtEl>
                                        <p:attrNameLst>
                                          <p:attrName>style.visibility</p:attrName>
                                        </p:attrNameLst>
                                      </p:cBhvr>
                                      <p:to>
                                        <p:strVal val="visible"/>
                                      </p:to>
                                    </p:set>
                                    <p:animEffect transition="in" filter="wipe(up)">
                                      <p:cBhvr>
                                        <p:cTn id="22" dur="500"/>
                                        <p:tgtEl>
                                          <p:spTgt spid="378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37891"/>
                                        </p:tgtEl>
                                        <p:attrNameLst>
                                          <p:attrName>style.visibility</p:attrName>
                                        </p:attrNameLst>
                                      </p:cBhvr>
                                      <p:to>
                                        <p:strVal val="visible"/>
                                      </p:to>
                                    </p:set>
                                    <p:animEffect transition="in" filter="blinds(vertical)">
                                      <p:cBhvr>
                                        <p:cTn id="27" dur="500"/>
                                        <p:tgtEl>
                                          <p:spTgt spid="3789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37897"/>
                                        </p:tgtEl>
                                        <p:attrNameLst>
                                          <p:attrName>style.visibility</p:attrName>
                                        </p:attrNameLst>
                                      </p:cBhvr>
                                      <p:to>
                                        <p:strVal val="visible"/>
                                      </p:to>
                                    </p:set>
                                    <p:animEffect transition="in" filter="blinds(vertical)">
                                      <p:cBhvr>
                                        <p:cTn id="32" dur="500"/>
                                        <p:tgtEl>
                                          <p:spTgt spid="3789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062"/>
                                        </p:tgtEl>
                                        <p:attrNameLst>
                                          <p:attrName>style.visibility</p:attrName>
                                        </p:attrNameLst>
                                      </p:cBhvr>
                                      <p:to>
                                        <p:strVal val="visible"/>
                                      </p:to>
                                    </p:set>
                                    <p:anim calcmode="lin" valueType="num">
                                      <p:cBhvr additive="base">
                                        <p:cTn id="37" dur="500" fill="hold"/>
                                        <p:tgtEl>
                                          <p:spTgt spid="2062"/>
                                        </p:tgtEl>
                                        <p:attrNameLst>
                                          <p:attrName>ppt_x</p:attrName>
                                        </p:attrNameLst>
                                      </p:cBhvr>
                                      <p:tavLst>
                                        <p:tav tm="0">
                                          <p:val>
                                            <p:strVal val="0-#ppt_w/2"/>
                                          </p:val>
                                        </p:tav>
                                        <p:tav tm="100000">
                                          <p:val>
                                            <p:strVal val="#ppt_x"/>
                                          </p:val>
                                        </p:tav>
                                      </p:tavLst>
                                    </p:anim>
                                    <p:anim calcmode="lin" valueType="num">
                                      <p:cBhvr additive="base">
                                        <p:cTn id="38" dur="500" fill="hold"/>
                                        <p:tgtEl>
                                          <p:spTgt spid="20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P spid="37892" grpId="0" autoUpdateAnimBg="0"/>
      <p:bldP spid="37896" grpId="0" autoUpdateAnimBg="0"/>
      <p:bldP spid="37897" grpId="0" autoUpdateAnimBg="0"/>
      <p:bldP spid="37898" grpId="0" autoUpdateAnimBg="0"/>
      <p:bldP spid="2062"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73723" y="133857"/>
            <a:ext cx="29418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kumimoji="1" lang="en-US" altLang="zh-CN" dirty="0">
                <a:solidFill>
                  <a:srgbClr val="3333CC"/>
                </a:solidFill>
                <a:latin typeface="微软雅黑" panose="020B0503020204020204" pitchFamily="34" charset="-122"/>
                <a:ea typeface="微软雅黑" panose="020B0503020204020204" pitchFamily="34" charset="-122"/>
              </a:rPr>
              <a:t>1.1.2 </a:t>
            </a:r>
            <a:r>
              <a:rPr kumimoji="1" lang="zh-CN" altLang="en-US" dirty="0">
                <a:solidFill>
                  <a:srgbClr val="3333CC"/>
                </a:solidFill>
                <a:latin typeface="微软雅黑" panose="020B0503020204020204" pitchFamily="34" charset="-122"/>
                <a:ea typeface="微软雅黑" panose="020B0503020204020204" pitchFamily="34" charset="-122"/>
              </a:rPr>
              <a:t>库仑定律</a:t>
            </a:r>
            <a:endParaRPr kumimoji="1" lang="zh-CN" altLang="en-US" b="0" dirty="0">
              <a:solidFill>
                <a:srgbClr val="3333CC"/>
              </a:solidFill>
              <a:latin typeface="微软雅黑" panose="020B0503020204020204" pitchFamily="34" charset="-122"/>
              <a:ea typeface="微软雅黑" panose="020B0503020204020204" pitchFamily="34" charset="-122"/>
            </a:endParaRPr>
          </a:p>
        </p:txBody>
      </p:sp>
      <p:sp>
        <p:nvSpPr>
          <p:cNvPr id="37893" name="Rectangle 5"/>
          <p:cNvSpPr>
            <a:spLocks noChangeArrowheads="1"/>
          </p:cNvSpPr>
          <p:nvPr/>
        </p:nvSpPr>
        <p:spPr bwMode="auto">
          <a:xfrm>
            <a:off x="0" y="839788"/>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ea typeface="宋体" panose="02010600030101010101" pitchFamily="2" charset="-122"/>
            </a:endParaRPr>
          </a:p>
        </p:txBody>
      </p:sp>
      <p:pic>
        <p:nvPicPr>
          <p:cNvPr id="2050" name="Picture 2">
            <a:extLst>
              <a:ext uri="{FF2B5EF4-FFF2-40B4-BE49-F238E27FC236}">
                <a16:creationId xmlns:a16="http://schemas.microsoft.com/office/drawing/2014/main" id="{7968BB01-9C3C-C962-67A5-D9EC3EF9A51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b="20473"/>
          <a:stretch/>
        </p:blipFill>
        <p:spPr bwMode="auto">
          <a:xfrm>
            <a:off x="394677" y="1484784"/>
            <a:ext cx="8354645"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912648"/>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7890"/>
                                        </p:tgtEl>
                                        <p:attrNameLst>
                                          <p:attrName>style.visibility</p:attrName>
                                        </p:attrNameLst>
                                      </p:cBhvr>
                                      <p:to>
                                        <p:strVal val="visible"/>
                                      </p:to>
                                    </p:set>
                                    <p:animEffect transition="in" filter="blinds(horizontal)">
                                      <p:cBhvr>
                                        <p:cTn id="7" dur="500"/>
                                        <p:tgtEl>
                                          <p:spTgt spid="37890"/>
                                        </p:tgtEl>
                                      </p:cBhvr>
                                    </p:animEffect>
                                  </p:childTnLst>
                                </p:cTn>
                              </p:par>
                            </p:childTnLst>
                          </p:cTn>
                        </p:par>
                        <p:par>
                          <p:cTn id="8" fill="hold" nodeType="afterGroup">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37893"/>
                                        </p:tgtEl>
                                        <p:attrNameLst>
                                          <p:attrName>style.visibility</p:attrName>
                                        </p:attrNameLst>
                                      </p:cBhvr>
                                      <p:to>
                                        <p:strVal val="visible"/>
                                      </p:to>
                                    </p:set>
                                    <p:animEffect transition="in" filter="strips(upRight)">
                                      <p:cBhvr>
                                        <p:cTn id="11" dur="500"/>
                                        <p:tgtEl>
                                          <p:spTgt spid="37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utoUpdateAnimBg="0"/>
      <p:bldP spid="37893"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4338" y="3070031"/>
            <a:ext cx="2946400" cy="1338457"/>
            <a:chOff x="5494338" y="3070031"/>
            <a:chExt cx="2946400" cy="1338457"/>
          </a:xfrm>
        </p:grpSpPr>
        <p:grpSp>
          <p:nvGrpSpPr>
            <p:cNvPr id="10" name="组合 9"/>
            <p:cNvGrpSpPr>
              <a:grpSpLocks/>
            </p:cNvGrpSpPr>
            <p:nvPr/>
          </p:nvGrpSpPr>
          <p:grpSpPr bwMode="auto">
            <a:xfrm>
              <a:off x="5494338" y="3103563"/>
              <a:ext cx="2946400" cy="1304925"/>
              <a:chOff x="5494834" y="3103168"/>
              <a:chExt cx="2946400" cy="1305087"/>
            </a:xfrm>
          </p:grpSpPr>
          <p:grpSp>
            <p:nvGrpSpPr>
              <p:cNvPr id="13349" name="Group 2"/>
              <p:cNvGrpSpPr>
                <a:grpSpLocks/>
              </p:cNvGrpSpPr>
              <p:nvPr/>
            </p:nvGrpSpPr>
            <p:grpSpPr bwMode="auto">
              <a:xfrm>
                <a:off x="5494834" y="3103168"/>
                <a:ext cx="2946400" cy="693738"/>
                <a:chOff x="3328" y="1940"/>
                <a:chExt cx="1856" cy="437"/>
              </a:xfrm>
            </p:grpSpPr>
            <mc:AlternateContent xmlns:mc="http://schemas.openxmlformats.org/markup-compatibility/2006" xmlns:a14="http://schemas.microsoft.com/office/drawing/2010/main">
              <mc:Choice Requires="a14">
                <p:sp>
                  <p:nvSpPr>
                    <p:cNvPr id="13355" name="Object 8"/>
                    <p:cNvSpPr txBox="1"/>
                    <p:nvPr/>
                  </p:nvSpPr>
                  <p:spPr bwMode="auto">
                    <a:xfrm>
                      <a:off x="4784" y="1948"/>
                      <a:ext cx="400" cy="288"/>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𝑞</m:t>
                                </m:r>
                              </m:e>
                              <m:sub>
                                <m:r>
                                  <a:rPr lang="zh-CN" altLang="en-US" i="1">
                                    <a:solidFill>
                                      <a:srgbClr val="000000"/>
                                    </a:solidFill>
                                    <a:latin typeface="Cambria Math" panose="02040503050406030204" pitchFamily="18" charset="0"/>
                                  </a:rPr>
                                  <m:t>2</m:t>
                                </m:r>
                              </m:sub>
                            </m:sSub>
                          </m:oMath>
                        </m:oMathPara>
                      </a14:m>
                      <a:endParaRPr lang="zh-CN" altLang="en-US"/>
                    </a:p>
                  </p:txBody>
                </p:sp>
              </mc:Choice>
              <mc:Fallback xmlns="">
                <p:sp>
                  <p:nvSpPr>
                    <p:cNvPr id="13355" name="Object 8"/>
                    <p:cNvSpPr txBox="1">
                      <a:spLocks noRot="1" noChangeAspect="1" noMove="1" noResize="1" noEditPoints="1" noAdjustHandles="1" noChangeArrowheads="1" noChangeShapeType="1" noTextEdit="1"/>
                    </p:cNvSpPr>
                    <p:nvPr/>
                  </p:nvSpPr>
                  <p:spPr bwMode="auto">
                    <a:xfrm>
                      <a:off x="4784" y="1948"/>
                      <a:ext cx="400" cy="288"/>
                    </a:xfrm>
                    <a:prstGeom prst="rect">
                      <a:avLst/>
                    </a:prstGeom>
                    <a:blipFill>
                      <a:blip r:embed="rId3"/>
                      <a:stretch>
                        <a:fillRect b="-400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53" name="Object 5"/>
                    <p:cNvSpPr txBox="1"/>
                    <p:nvPr/>
                  </p:nvSpPr>
                  <p:spPr bwMode="auto">
                    <a:xfrm>
                      <a:off x="3328" y="1940"/>
                      <a:ext cx="384" cy="288"/>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𝑞</m:t>
                                </m:r>
                              </m:e>
                              <m:sub>
                                <m:r>
                                  <a:rPr lang="zh-CN" altLang="en-US" i="1">
                                    <a:solidFill>
                                      <a:srgbClr val="000000"/>
                                    </a:solidFill>
                                    <a:latin typeface="Cambria Math" panose="02040503050406030204" pitchFamily="18" charset="0"/>
                                  </a:rPr>
                                  <m:t>1</m:t>
                                </m:r>
                              </m:sub>
                            </m:sSub>
                          </m:oMath>
                        </m:oMathPara>
                      </a14:m>
                      <a:endParaRPr lang="zh-CN" altLang="en-US"/>
                    </a:p>
                  </p:txBody>
                </p:sp>
              </mc:Choice>
              <mc:Fallback xmlns="">
                <p:sp>
                  <p:nvSpPr>
                    <p:cNvPr id="13353" name="Object 5"/>
                    <p:cNvSpPr txBox="1">
                      <a:spLocks noRot="1" noChangeAspect="1" noMove="1" noResize="1" noEditPoints="1" noAdjustHandles="1" noChangeArrowheads="1" noChangeShapeType="1" noTextEdit="1"/>
                    </p:cNvSpPr>
                    <p:nvPr/>
                  </p:nvSpPr>
                  <p:spPr bwMode="auto">
                    <a:xfrm>
                      <a:off x="3328" y="1940"/>
                      <a:ext cx="384" cy="288"/>
                    </a:xfrm>
                    <a:prstGeom prst="rect">
                      <a:avLst/>
                    </a:prstGeom>
                    <a:blipFill>
                      <a:blip r:embed="rId4"/>
                      <a:stretch>
                        <a:fillRect r="-3000" b="-4000"/>
                      </a:stretch>
                    </a:blipFill>
                    <a:ln>
                      <a:noFill/>
                    </a:ln>
                  </p:spPr>
                  <p:txBody>
                    <a:bodyPr/>
                    <a:lstStyle/>
                    <a:p>
                      <a:r>
                        <a:rPr lang="zh-CN" altLang="en-US">
                          <a:noFill/>
                        </a:rPr>
                        <a:t> </a:t>
                      </a:r>
                    </a:p>
                  </p:txBody>
                </p:sp>
              </mc:Fallback>
            </mc:AlternateContent>
            <p:sp>
              <p:nvSpPr>
                <p:cNvPr id="13352" name="Line 3"/>
                <p:cNvSpPr>
                  <a:spLocks noChangeShapeType="1"/>
                </p:cNvSpPr>
                <p:nvPr/>
              </p:nvSpPr>
              <p:spPr bwMode="auto">
                <a:xfrm>
                  <a:off x="3518" y="2338"/>
                  <a:ext cx="1364" cy="0"/>
                </a:xfrm>
                <a:prstGeom prst="line">
                  <a:avLst/>
                </a:prstGeom>
                <a:noFill/>
                <a:ln w="38100">
                  <a:solidFill>
                    <a:srgbClr val="3333CC"/>
                  </a:solidFill>
                  <a:round/>
                  <a:headEnd type="none" w="sm" len="sm"/>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56" name="Oval 9"/>
                <p:cNvSpPr>
                  <a:spLocks noChangeArrowheads="1"/>
                </p:cNvSpPr>
                <p:nvPr/>
              </p:nvSpPr>
              <p:spPr bwMode="auto">
                <a:xfrm>
                  <a:off x="4794" y="2290"/>
                  <a:ext cx="88" cy="87"/>
                </a:xfrm>
                <a:prstGeom prst="ellipse">
                  <a:avLst/>
                </a:prstGeom>
                <a:solidFill>
                  <a:srgbClr val="CC3300"/>
                </a:solidFill>
                <a:ln w="12699">
                  <a:solidFill>
                    <a:srgbClr val="CC33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ea typeface="宋体" panose="02010600030101010101" pitchFamily="2" charset="-122"/>
                  </a:endParaRPr>
                </a:p>
              </p:txBody>
            </p:sp>
            <p:sp>
              <p:nvSpPr>
                <p:cNvPr id="13357" name="Oval 10"/>
                <p:cNvSpPr>
                  <a:spLocks noChangeArrowheads="1"/>
                </p:cNvSpPr>
                <p:nvPr/>
              </p:nvSpPr>
              <p:spPr bwMode="auto">
                <a:xfrm>
                  <a:off x="3430" y="2290"/>
                  <a:ext cx="88" cy="87"/>
                </a:xfrm>
                <a:prstGeom prst="ellipse">
                  <a:avLst/>
                </a:prstGeom>
                <a:solidFill>
                  <a:srgbClr val="CC3300"/>
                </a:solidFill>
                <a:ln w="12699">
                  <a:solidFill>
                    <a:srgbClr val="CC33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ea typeface="宋体" panose="02010600030101010101" pitchFamily="2" charset="-122"/>
                  </a:endParaRPr>
                </a:p>
              </p:txBody>
            </p:sp>
          </p:grpSp>
          <p:sp>
            <p:nvSpPr>
              <p:cNvPr id="13350" name="Line 22"/>
              <p:cNvSpPr>
                <a:spLocks noChangeShapeType="1"/>
              </p:cNvSpPr>
              <p:nvPr/>
            </p:nvSpPr>
            <p:spPr bwMode="auto">
              <a:xfrm>
                <a:off x="5806022" y="3733186"/>
                <a:ext cx="862012" cy="0"/>
              </a:xfrm>
              <a:prstGeom prst="line">
                <a:avLst/>
              </a:prstGeom>
              <a:noFill/>
              <a:ln w="38100" cap="sq">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13351" name="Object 24"/>
                  <p:cNvSpPr txBox="1"/>
                  <p:nvPr/>
                </p:nvSpPr>
                <p:spPr bwMode="auto">
                  <a:xfrm>
                    <a:off x="6065927" y="3849455"/>
                    <a:ext cx="581025" cy="558800"/>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FF00FF"/>
                                  </a:solidFill>
                                  <a:latin typeface="Cambria Math" panose="02040503050406030204" pitchFamily="18" charset="0"/>
                                </a:rPr>
                              </m:ctrlPr>
                            </m:sSubPr>
                            <m:e>
                              <m:acc>
                                <m:accPr>
                                  <m:chr m:val="⃗"/>
                                  <m:ctrlPr>
                                    <a:rPr lang="zh-CN" altLang="en-US" i="1">
                                      <a:solidFill>
                                        <a:srgbClr val="FF00FF"/>
                                      </a:solidFill>
                                      <a:latin typeface="Cambria Math" panose="02040503050406030204" pitchFamily="18" charset="0"/>
                                    </a:rPr>
                                  </m:ctrlPr>
                                </m:accPr>
                                <m:e>
                                  <m:r>
                                    <m:rPr>
                                      <m:sty m:val="p"/>
                                    </m:rPr>
                                    <a:rPr lang="zh-CN" altLang="en-US" i="1">
                                      <a:solidFill>
                                        <a:srgbClr val="FF00FF"/>
                                      </a:solidFill>
                                      <a:latin typeface="Cambria Math" panose="02040503050406030204" pitchFamily="18" charset="0"/>
                                    </a:rPr>
                                    <m:t>e</m:t>
                                  </m:r>
                                </m:e>
                              </m:acc>
                            </m:e>
                            <m:sub>
                              <m:r>
                                <a:rPr lang="zh-CN" altLang="en-US" i="1">
                                  <a:solidFill>
                                    <a:srgbClr val="FF00FF"/>
                                  </a:solidFill>
                                  <a:latin typeface="Cambria Math" panose="02040503050406030204" pitchFamily="18" charset="0"/>
                                </a:rPr>
                                <m:t>𝐫𝟏</m:t>
                              </m:r>
                              <m:r>
                                <a:rPr lang="zh-CN" altLang="en-US" i="1">
                                  <a:solidFill>
                                    <a:srgbClr val="FF00FF"/>
                                  </a:solidFill>
                                  <a:latin typeface="Cambria Math" panose="02040503050406030204" pitchFamily="18" charset="0"/>
                                </a:rPr>
                                <m:t>2</m:t>
                              </m:r>
                            </m:sub>
                          </m:sSub>
                        </m:oMath>
                      </m:oMathPara>
                    </a14:m>
                    <a:endParaRPr lang="zh-CN" altLang="en-US"/>
                  </a:p>
                </p:txBody>
              </p:sp>
            </mc:Choice>
            <mc:Fallback xmlns="">
              <p:sp>
                <p:nvSpPr>
                  <p:cNvPr id="13351" name="Object 24"/>
                  <p:cNvSpPr txBox="1">
                    <a:spLocks noRot="1" noChangeAspect="1" noMove="1" noResize="1" noEditPoints="1" noAdjustHandles="1" noChangeArrowheads="1" noChangeShapeType="1" noTextEdit="1"/>
                  </p:cNvSpPr>
                  <p:nvPr/>
                </p:nvSpPr>
                <p:spPr bwMode="auto">
                  <a:xfrm>
                    <a:off x="6065927" y="3849455"/>
                    <a:ext cx="581025" cy="558800"/>
                  </a:xfrm>
                  <a:prstGeom prst="rect">
                    <a:avLst/>
                  </a:prstGeom>
                  <a:blipFill>
                    <a:blip r:embed="rId5"/>
                    <a:stretch>
                      <a:fillRect r="-10526"/>
                    </a:stretch>
                  </a:blipFill>
                  <a:ln>
                    <a:no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0" name="Object 27"/>
                <p:cNvSpPr txBox="1"/>
                <p:nvPr/>
              </p:nvSpPr>
              <p:spPr bwMode="auto">
                <a:xfrm>
                  <a:off x="6679474" y="3070031"/>
                  <a:ext cx="452301" cy="572914"/>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3333CC"/>
                                </a:solidFill>
                                <a:latin typeface="Cambria Math" panose="02040503050406030204" pitchFamily="18" charset="0"/>
                              </a:rPr>
                            </m:ctrlPr>
                          </m:sSubPr>
                          <m:e>
                            <m:r>
                              <a:rPr lang="zh-CN" altLang="en-US" i="1">
                                <a:solidFill>
                                  <a:srgbClr val="3333CC"/>
                                </a:solidFill>
                                <a:latin typeface="Cambria Math" panose="02040503050406030204" pitchFamily="18" charset="0"/>
                              </a:rPr>
                              <m:t>𝑟</m:t>
                            </m:r>
                          </m:e>
                          <m:sub>
                            <m:r>
                              <a:rPr lang="zh-CN" altLang="en-US" i="1">
                                <a:solidFill>
                                  <a:srgbClr val="3333CC"/>
                                </a:solidFill>
                                <a:latin typeface="Cambria Math" panose="02040503050406030204" pitchFamily="18" charset="0"/>
                              </a:rPr>
                              <m:t>12</m:t>
                            </m:r>
                          </m:sub>
                        </m:sSub>
                      </m:oMath>
                    </m:oMathPara>
                  </a14:m>
                  <a:endParaRPr lang="zh-CN" altLang="en-US"/>
                </a:p>
              </p:txBody>
            </p:sp>
          </mc:Choice>
          <mc:Fallback xmlns="">
            <p:sp>
              <p:nvSpPr>
                <p:cNvPr id="70" name="Object 27"/>
                <p:cNvSpPr txBox="1">
                  <a:spLocks noRot="1" noChangeAspect="1" noMove="1" noResize="1" noEditPoints="1" noAdjustHandles="1" noChangeArrowheads="1" noChangeShapeType="1" noTextEdit="1"/>
                </p:cNvSpPr>
                <p:nvPr/>
              </p:nvSpPr>
              <p:spPr bwMode="auto">
                <a:xfrm>
                  <a:off x="6679474" y="3070031"/>
                  <a:ext cx="452301" cy="572914"/>
                </a:xfrm>
                <a:prstGeom prst="rect">
                  <a:avLst/>
                </a:prstGeom>
                <a:blipFill>
                  <a:blip r:embed="rId6"/>
                  <a:stretch>
                    <a:fillRect r="-17568"/>
                  </a:stretch>
                </a:blipFill>
                <a:ln>
                  <a:noFill/>
                </a:ln>
              </p:spPr>
              <p:txBody>
                <a:bodyPr/>
                <a:lstStyle/>
                <a:p>
                  <a:r>
                    <a:rPr lang="zh-CN" altLang="en-US">
                      <a:noFill/>
                    </a:rPr>
                    <a:t> </a:t>
                  </a:r>
                </a:p>
              </p:txBody>
            </p:sp>
          </mc:Fallback>
        </mc:AlternateContent>
      </p:grpSp>
      <p:grpSp>
        <p:nvGrpSpPr>
          <p:cNvPr id="2" name="组合 1"/>
          <p:cNvGrpSpPr/>
          <p:nvPr/>
        </p:nvGrpSpPr>
        <p:grpSpPr>
          <a:xfrm>
            <a:off x="5583238" y="1556792"/>
            <a:ext cx="2800350" cy="1362621"/>
            <a:chOff x="5583238" y="1556792"/>
            <a:chExt cx="2800350" cy="1362621"/>
          </a:xfrm>
        </p:grpSpPr>
        <p:grpSp>
          <p:nvGrpSpPr>
            <p:cNvPr id="8" name="组合 7"/>
            <p:cNvGrpSpPr>
              <a:grpSpLocks/>
            </p:cNvGrpSpPr>
            <p:nvPr/>
          </p:nvGrpSpPr>
          <p:grpSpPr bwMode="auto">
            <a:xfrm>
              <a:off x="5583238" y="1579563"/>
              <a:ext cx="2800350" cy="1339850"/>
              <a:chOff x="5583734" y="1579166"/>
              <a:chExt cx="2800350" cy="1340362"/>
            </a:xfrm>
          </p:grpSpPr>
          <p:grpSp>
            <p:nvGrpSpPr>
              <p:cNvPr id="13358" name="Group 11"/>
              <p:cNvGrpSpPr>
                <a:grpSpLocks/>
              </p:cNvGrpSpPr>
              <p:nvPr/>
            </p:nvGrpSpPr>
            <p:grpSpPr bwMode="auto">
              <a:xfrm>
                <a:off x="5583734" y="1579166"/>
                <a:ext cx="2800350" cy="725487"/>
                <a:chOff x="3384" y="980"/>
                <a:chExt cx="1764" cy="457"/>
              </a:xfrm>
            </p:grpSpPr>
            <mc:AlternateContent xmlns:mc="http://schemas.openxmlformats.org/markup-compatibility/2006" xmlns:a14="http://schemas.microsoft.com/office/drawing/2010/main">
              <mc:Choice Requires="a14">
                <p:sp>
                  <p:nvSpPr>
                    <p:cNvPr id="13361" name="Object 12"/>
                    <p:cNvSpPr txBox="1"/>
                    <p:nvPr/>
                  </p:nvSpPr>
                  <p:spPr bwMode="auto">
                    <a:xfrm>
                      <a:off x="4756" y="984"/>
                      <a:ext cx="392" cy="288"/>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𝑞</m:t>
                                </m:r>
                              </m:e>
                              <m:sub>
                                <m:r>
                                  <a:rPr lang="zh-CN" altLang="en-US" i="1">
                                    <a:solidFill>
                                      <a:srgbClr val="000000"/>
                                    </a:solidFill>
                                    <a:latin typeface="Cambria Math" panose="02040503050406030204" pitchFamily="18" charset="0"/>
                                  </a:rPr>
                                  <m:t>2</m:t>
                                </m:r>
                              </m:sub>
                            </m:sSub>
                          </m:oMath>
                        </m:oMathPara>
                      </a14:m>
                      <a:endParaRPr lang="zh-CN" altLang="en-US"/>
                    </a:p>
                  </p:txBody>
                </p:sp>
              </mc:Choice>
              <mc:Fallback xmlns="">
                <p:sp>
                  <p:nvSpPr>
                    <p:cNvPr id="13361" name="Object 12"/>
                    <p:cNvSpPr txBox="1">
                      <a:spLocks noRot="1" noChangeAspect="1" noMove="1" noResize="1" noEditPoints="1" noAdjustHandles="1" noChangeArrowheads="1" noChangeShapeType="1" noTextEdit="1"/>
                    </p:cNvSpPr>
                    <p:nvPr/>
                  </p:nvSpPr>
                  <p:spPr bwMode="auto">
                    <a:xfrm>
                      <a:off x="4756" y="984"/>
                      <a:ext cx="392" cy="288"/>
                    </a:xfrm>
                    <a:prstGeom prst="rect">
                      <a:avLst/>
                    </a:prstGeom>
                    <a:blipFill>
                      <a:blip r:embed="rId7"/>
                      <a:stretch>
                        <a:fillRect r="-2941" b="-4000"/>
                      </a:stretch>
                    </a:blipFill>
                    <a:ln>
                      <a:noFill/>
                    </a:ln>
                  </p:spPr>
                  <p:txBody>
                    <a:bodyPr/>
                    <a:lstStyle/>
                    <a:p>
                      <a:r>
                        <a:rPr lang="zh-CN" altLang="en-US">
                          <a:noFill/>
                        </a:rPr>
                        <a:t> </a:t>
                      </a:r>
                    </a:p>
                  </p:txBody>
                </p:sp>
              </mc:Fallback>
            </mc:AlternateContent>
            <p:sp>
              <p:nvSpPr>
                <p:cNvPr id="13362" name="Oval 13"/>
                <p:cNvSpPr>
                  <a:spLocks noChangeArrowheads="1"/>
                </p:cNvSpPr>
                <p:nvPr/>
              </p:nvSpPr>
              <p:spPr bwMode="auto">
                <a:xfrm>
                  <a:off x="3396" y="1350"/>
                  <a:ext cx="88" cy="87"/>
                </a:xfrm>
                <a:prstGeom prst="ellipse">
                  <a:avLst/>
                </a:prstGeom>
                <a:solidFill>
                  <a:srgbClr val="CC3300"/>
                </a:solidFill>
                <a:ln w="12699">
                  <a:solidFill>
                    <a:srgbClr val="CC33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ea typeface="宋体" panose="02010600030101010101" pitchFamily="2" charset="-122"/>
                  </a:endParaRPr>
                </a:p>
              </p:txBody>
            </p:sp>
            <p:sp>
              <p:nvSpPr>
                <p:cNvPr id="13363" name="Line 14"/>
                <p:cNvSpPr>
                  <a:spLocks noChangeShapeType="1"/>
                </p:cNvSpPr>
                <p:nvPr/>
              </p:nvSpPr>
              <p:spPr bwMode="auto">
                <a:xfrm>
                  <a:off x="3484" y="1396"/>
                  <a:ext cx="1364" cy="0"/>
                </a:xfrm>
                <a:prstGeom prst="line">
                  <a:avLst/>
                </a:prstGeom>
                <a:noFill/>
                <a:ln w="38100">
                  <a:solidFill>
                    <a:srgbClr val="3333CC"/>
                  </a:solidFill>
                  <a:round/>
                  <a:headEnd type="none" w="sm" len="sm"/>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64" name="Oval 15"/>
                <p:cNvSpPr>
                  <a:spLocks noChangeArrowheads="1"/>
                </p:cNvSpPr>
                <p:nvPr/>
              </p:nvSpPr>
              <p:spPr bwMode="auto">
                <a:xfrm>
                  <a:off x="4760" y="1350"/>
                  <a:ext cx="88" cy="87"/>
                </a:xfrm>
                <a:prstGeom prst="ellipse">
                  <a:avLst/>
                </a:prstGeom>
                <a:solidFill>
                  <a:srgbClr val="CC3300"/>
                </a:solidFill>
                <a:ln w="12699">
                  <a:solidFill>
                    <a:srgbClr val="CC33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ea typeface="宋体" panose="02010600030101010101" pitchFamily="2" charset="-122"/>
                  </a:endParaRPr>
                </a:p>
              </p:txBody>
            </p:sp>
            <mc:AlternateContent xmlns:mc="http://schemas.openxmlformats.org/markup-compatibility/2006" xmlns:a14="http://schemas.microsoft.com/office/drawing/2010/main">
              <mc:Choice Requires="a14">
                <p:sp>
                  <p:nvSpPr>
                    <p:cNvPr id="13365" name="Object 16"/>
                    <p:cNvSpPr txBox="1"/>
                    <p:nvPr/>
                  </p:nvSpPr>
                  <p:spPr bwMode="auto">
                    <a:xfrm>
                      <a:off x="3384" y="980"/>
                      <a:ext cx="384" cy="288"/>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𝑞</m:t>
                                </m:r>
                              </m:e>
                              <m:sub>
                                <m:r>
                                  <a:rPr lang="zh-CN" altLang="en-US" i="1">
                                    <a:solidFill>
                                      <a:srgbClr val="000000"/>
                                    </a:solidFill>
                                    <a:latin typeface="Cambria Math" panose="02040503050406030204" pitchFamily="18" charset="0"/>
                                  </a:rPr>
                                  <m:t>1</m:t>
                                </m:r>
                              </m:sub>
                            </m:sSub>
                          </m:oMath>
                        </m:oMathPara>
                      </a14:m>
                      <a:endParaRPr lang="zh-CN" altLang="en-US"/>
                    </a:p>
                  </p:txBody>
                </p:sp>
              </mc:Choice>
              <mc:Fallback xmlns="">
                <p:sp>
                  <p:nvSpPr>
                    <p:cNvPr id="13365" name="Object 16"/>
                    <p:cNvSpPr txBox="1">
                      <a:spLocks noRot="1" noChangeAspect="1" noMove="1" noResize="1" noEditPoints="1" noAdjustHandles="1" noChangeArrowheads="1" noChangeShapeType="1" noTextEdit="1"/>
                    </p:cNvSpPr>
                    <p:nvPr/>
                  </p:nvSpPr>
                  <p:spPr bwMode="auto">
                    <a:xfrm>
                      <a:off x="3384" y="980"/>
                      <a:ext cx="384" cy="288"/>
                    </a:xfrm>
                    <a:prstGeom prst="rect">
                      <a:avLst/>
                    </a:prstGeom>
                    <a:blipFill>
                      <a:blip r:embed="rId8"/>
                      <a:stretch>
                        <a:fillRect r="-3000" b="-4000"/>
                      </a:stretch>
                    </a:blipFill>
                    <a:ln>
                      <a:noFill/>
                    </a:ln>
                  </p:spPr>
                  <p:txBody>
                    <a:bodyPr/>
                    <a:lstStyle/>
                    <a:p>
                      <a:r>
                        <a:rPr lang="zh-CN" altLang="en-US">
                          <a:noFill/>
                        </a:rPr>
                        <a:t> </a:t>
                      </a:r>
                    </a:p>
                  </p:txBody>
                </p:sp>
              </mc:Fallback>
            </mc:AlternateContent>
          </p:grpSp>
          <p:sp>
            <p:nvSpPr>
              <p:cNvPr id="13359" name="Line 22"/>
              <p:cNvSpPr>
                <a:spLocks noChangeShapeType="1"/>
              </p:cNvSpPr>
              <p:nvPr/>
            </p:nvSpPr>
            <p:spPr bwMode="auto">
              <a:xfrm>
                <a:off x="5761626" y="2240395"/>
                <a:ext cx="862012" cy="0"/>
              </a:xfrm>
              <a:prstGeom prst="line">
                <a:avLst/>
              </a:prstGeom>
              <a:noFill/>
              <a:ln w="38100" cap="sq">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13360" name="Object 24"/>
                  <p:cNvSpPr txBox="1"/>
                  <p:nvPr/>
                </p:nvSpPr>
                <p:spPr bwMode="auto">
                  <a:xfrm>
                    <a:off x="6028643" y="2360728"/>
                    <a:ext cx="581025" cy="558800"/>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FF00FF"/>
                                  </a:solidFill>
                                  <a:latin typeface="Cambria Math" panose="02040503050406030204" pitchFamily="18" charset="0"/>
                                </a:rPr>
                              </m:ctrlPr>
                            </m:sSubPr>
                            <m:e>
                              <m:acc>
                                <m:accPr>
                                  <m:chr m:val="⃗"/>
                                  <m:ctrlPr>
                                    <a:rPr lang="zh-CN" altLang="en-US" i="1">
                                      <a:solidFill>
                                        <a:srgbClr val="FF00FF"/>
                                      </a:solidFill>
                                      <a:latin typeface="Cambria Math" panose="02040503050406030204" pitchFamily="18" charset="0"/>
                                    </a:rPr>
                                  </m:ctrlPr>
                                </m:accPr>
                                <m:e>
                                  <m:r>
                                    <m:rPr>
                                      <m:sty m:val="p"/>
                                    </m:rPr>
                                    <a:rPr lang="zh-CN" altLang="en-US" i="1">
                                      <a:solidFill>
                                        <a:srgbClr val="FF00FF"/>
                                      </a:solidFill>
                                      <a:latin typeface="Cambria Math" panose="02040503050406030204" pitchFamily="18" charset="0"/>
                                    </a:rPr>
                                    <m:t>e</m:t>
                                  </m:r>
                                </m:e>
                              </m:acc>
                            </m:e>
                            <m:sub>
                              <m:r>
                                <a:rPr lang="zh-CN" altLang="en-US" i="1">
                                  <a:solidFill>
                                    <a:srgbClr val="FF00FF"/>
                                  </a:solidFill>
                                  <a:latin typeface="Cambria Math" panose="02040503050406030204" pitchFamily="18" charset="0"/>
                                </a:rPr>
                                <m:t>𝐫</m:t>
                              </m:r>
                              <m:r>
                                <a:rPr lang="zh-CN" altLang="en-US" i="1">
                                  <a:solidFill>
                                    <a:srgbClr val="FF00FF"/>
                                  </a:solidFill>
                                  <a:latin typeface="Cambria Math" panose="02040503050406030204" pitchFamily="18" charset="0"/>
                                </a:rPr>
                                <m:t>1</m:t>
                              </m:r>
                              <m:r>
                                <a:rPr lang="zh-CN" altLang="en-US" i="1">
                                  <a:solidFill>
                                    <a:srgbClr val="FF00FF"/>
                                  </a:solidFill>
                                  <a:latin typeface="Cambria Math" panose="02040503050406030204" pitchFamily="18" charset="0"/>
                                </a:rPr>
                                <m:t>𝟐</m:t>
                              </m:r>
                            </m:sub>
                          </m:sSub>
                        </m:oMath>
                      </m:oMathPara>
                    </a14:m>
                    <a:endParaRPr lang="zh-CN" altLang="en-US"/>
                  </a:p>
                </p:txBody>
              </p:sp>
            </mc:Choice>
            <mc:Fallback xmlns="">
              <p:sp>
                <p:nvSpPr>
                  <p:cNvPr id="13360" name="Object 24"/>
                  <p:cNvSpPr txBox="1">
                    <a:spLocks noRot="1" noChangeAspect="1" noMove="1" noResize="1" noEditPoints="1" noAdjustHandles="1" noChangeArrowheads="1" noChangeShapeType="1" noTextEdit="1"/>
                  </p:cNvSpPr>
                  <p:nvPr/>
                </p:nvSpPr>
                <p:spPr bwMode="auto">
                  <a:xfrm>
                    <a:off x="6028643" y="2360728"/>
                    <a:ext cx="581025" cy="558800"/>
                  </a:xfrm>
                  <a:prstGeom prst="rect">
                    <a:avLst/>
                  </a:prstGeom>
                  <a:blipFill>
                    <a:blip r:embed="rId9"/>
                    <a:stretch>
                      <a:fillRect r="-10526"/>
                    </a:stretch>
                  </a:blipFill>
                  <a:ln>
                    <a:no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8" name="Object 27"/>
                <p:cNvSpPr txBox="1"/>
                <p:nvPr/>
              </p:nvSpPr>
              <p:spPr bwMode="auto">
                <a:xfrm>
                  <a:off x="6719060" y="1556792"/>
                  <a:ext cx="452301" cy="572914"/>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3333CC"/>
                                </a:solidFill>
                                <a:latin typeface="Cambria Math" panose="02040503050406030204" pitchFamily="18" charset="0"/>
                              </a:rPr>
                            </m:ctrlPr>
                          </m:sSubPr>
                          <m:e>
                            <m:r>
                              <a:rPr lang="zh-CN" altLang="en-US" i="1">
                                <a:solidFill>
                                  <a:srgbClr val="3333CC"/>
                                </a:solidFill>
                                <a:latin typeface="Cambria Math" panose="02040503050406030204" pitchFamily="18" charset="0"/>
                              </a:rPr>
                              <m:t>𝑟</m:t>
                            </m:r>
                          </m:e>
                          <m:sub>
                            <m:r>
                              <a:rPr lang="zh-CN" altLang="en-US" i="1">
                                <a:solidFill>
                                  <a:srgbClr val="3333CC"/>
                                </a:solidFill>
                                <a:latin typeface="Cambria Math" panose="02040503050406030204" pitchFamily="18" charset="0"/>
                              </a:rPr>
                              <m:t>12</m:t>
                            </m:r>
                          </m:sub>
                        </m:sSub>
                      </m:oMath>
                    </m:oMathPara>
                  </a14:m>
                  <a:endParaRPr lang="zh-CN" altLang="en-US"/>
                </a:p>
              </p:txBody>
            </p:sp>
          </mc:Choice>
          <mc:Fallback xmlns="">
            <p:sp>
              <p:nvSpPr>
                <p:cNvPr id="68" name="Object 27"/>
                <p:cNvSpPr txBox="1">
                  <a:spLocks noRot="1" noChangeAspect="1" noMove="1" noResize="1" noEditPoints="1" noAdjustHandles="1" noChangeArrowheads="1" noChangeShapeType="1" noTextEdit="1"/>
                </p:cNvSpPr>
                <p:nvPr/>
              </p:nvSpPr>
              <p:spPr bwMode="auto">
                <a:xfrm>
                  <a:off x="6719060" y="1556792"/>
                  <a:ext cx="452301" cy="572914"/>
                </a:xfrm>
                <a:prstGeom prst="rect">
                  <a:avLst/>
                </a:prstGeom>
                <a:blipFill>
                  <a:blip r:embed="rId10"/>
                  <a:stretch>
                    <a:fillRect r="-17568"/>
                  </a:stretch>
                </a:blipFill>
                <a:ln>
                  <a:noFill/>
                </a:ln>
              </p:spPr>
              <p:txBody>
                <a:bodyPr/>
                <a:lstStyle/>
                <a:p>
                  <a:r>
                    <a:rPr lang="zh-CN" altLang="en-US">
                      <a:noFill/>
                    </a:rPr>
                    <a:t> </a:t>
                  </a:r>
                </a:p>
              </p:txBody>
            </p:sp>
          </mc:Fallback>
        </mc:AlternateContent>
      </p:grpSp>
      <p:sp>
        <p:nvSpPr>
          <p:cNvPr id="38930" name="Oval 18"/>
          <p:cNvSpPr>
            <a:spLocks noChangeArrowheads="1"/>
          </p:cNvSpPr>
          <p:nvPr/>
        </p:nvSpPr>
        <p:spPr bwMode="auto">
          <a:xfrm>
            <a:off x="863600" y="2157413"/>
            <a:ext cx="139700" cy="138112"/>
          </a:xfrm>
          <a:prstGeom prst="ellipse">
            <a:avLst/>
          </a:prstGeom>
          <a:solidFill>
            <a:srgbClr val="CC3300"/>
          </a:solidFill>
          <a:ln w="12699">
            <a:solidFill>
              <a:srgbClr val="CC33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ea typeface="宋体" panose="02010600030101010101" pitchFamily="2" charset="-122"/>
            </a:endParaRPr>
          </a:p>
        </p:txBody>
      </p:sp>
      <p:sp>
        <p:nvSpPr>
          <p:cNvPr id="38931" name="Line 19"/>
          <p:cNvSpPr>
            <a:spLocks noChangeShapeType="1"/>
          </p:cNvSpPr>
          <p:nvPr/>
        </p:nvSpPr>
        <p:spPr bwMode="auto">
          <a:xfrm>
            <a:off x="1003300" y="2232025"/>
            <a:ext cx="2165350" cy="0"/>
          </a:xfrm>
          <a:prstGeom prst="line">
            <a:avLst/>
          </a:prstGeom>
          <a:noFill/>
          <a:ln w="38100">
            <a:solidFill>
              <a:srgbClr val="3333CC"/>
            </a:solidFill>
            <a:round/>
            <a:headEnd type="none" w="sm" len="sm"/>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33" name="Line 21"/>
          <p:cNvSpPr>
            <a:spLocks noChangeShapeType="1"/>
          </p:cNvSpPr>
          <p:nvPr/>
        </p:nvSpPr>
        <p:spPr bwMode="auto">
          <a:xfrm>
            <a:off x="3168650" y="2232025"/>
            <a:ext cx="906463" cy="0"/>
          </a:xfrm>
          <a:prstGeom prst="line">
            <a:avLst/>
          </a:prstGeom>
          <a:noFill/>
          <a:ln w="38100">
            <a:solidFill>
              <a:srgbClr val="CC33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34" name="Line 22"/>
          <p:cNvSpPr>
            <a:spLocks noChangeShapeType="1"/>
          </p:cNvSpPr>
          <p:nvPr/>
        </p:nvSpPr>
        <p:spPr bwMode="auto">
          <a:xfrm>
            <a:off x="1019175" y="2232025"/>
            <a:ext cx="862013" cy="0"/>
          </a:xfrm>
          <a:prstGeom prst="line">
            <a:avLst/>
          </a:prstGeom>
          <a:noFill/>
          <a:ln w="38100" cap="sq">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3318" name="Text Box 23"/>
          <p:cNvSpPr txBox="1">
            <a:spLocks noChangeArrowheads="1"/>
          </p:cNvSpPr>
          <p:nvPr/>
        </p:nvSpPr>
        <p:spPr bwMode="auto">
          <a:xfrm>
            <a:off x="1450975" y="231140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endParaRPr kumimoji="1" lang="zh-CN" altLang="en-US" sz="2800" b="0">
              <a:solidFill>
                <a:srgbClr val="3333CC"/>
              </a:solidFill>
              <a:ea typeface="宋体" panose="02010600030101010101" pitchFamily="2" charset="-122"/>
            </a:endParaRPr>
          </a:p>
        </p:txBody>
      </p:sp>
      <mc:AlternateContent xmlns:mc="http://schemas.openxmlformats.org/markup-compatibility/2006" xmlns:a14="http://schemas.microsoft.com/office/drawing/2010/main">
        <mc:Choice Requires="a14">
          <p:sp>
            <p:nvSpPr>
              <p:cNvPr id="38936" name="Object 24"/>
              <p:cNvSpPr txBox="1"/>
              <p:nvPr/>
            </p:nvSpPr>
            <p:spPr bwMode="auto">
              <a:xfrm>
                <a:off x="1290638" y="2344738"/>
                <a:ext cx="581025" cy="558800"/>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FF00FF"/>
                              </a:solidFill>
                              <a:latin typeface="Cambria Math" panose="02040503050406030204" pitchFamily="18" charset="0"/>
                            </a:rPr>
                          </m:ctrlPr>
                        </m:sSubPr>
                        <m:e>
                          <m:acc>
                            <m:accPr>
                              <m:chr m:val="⃗"/>
                              <m:ctrlPr>
                                <a:rPr lang="zh-CN" altLang="en-US" i="1">
                                  <a:solidFill>
                                    <a:srgbClr val="FF00FF"/>
                                  </a:solidFill>
                                  <a:latin typeface="Cambria Math" panose="02040503050406030204" pitchFamily="18" charset="0"/>
                                </a:rPr>
                              </m:ctrlPr>
                            </m:accPr>
                            <m:e>
                              <m:r>
                                <m:rPr>
                                  <m:sty m:val="p"/>
                                </m:rPr>
                                <a:rPr lang="zh-CN" altLang="en-US" i="1">
                                  <a:solidFill>
                                    <a:srgbClr val="FF00FF"/>
                                  </a:solidFill>
                                  <a:latin typeface="Cambria Math" panose="02040503050406030204" pitchFamily="18" charset="0"/>
                                </a:rPr>
                                <m:t>e</m:t>
                              </m:r>
                            </m:e>
                          </m:acc>
                        </m:e>
                        <m:sub>
                          <m:r>
                            <a:rPr lang="zh-CN" altLang="en-US" i="1">
                              <a:solidFill>
                                <a:srgbClr val="FF00FF"/>
                              </a:solidFill>
                              <a:latin typeface="Cambria Math" panose="02040503050406030204" pitchFamily="18" charset="0"/>
                            </a:rPr>
                            <m:t>𝐫𝟏</m:t>
                          </m:r>
                          <m:r>
                            <a:rPr lang="zh-CN" altLang="en-US" i="1">
                              <a:solidFill>
                                <a:srgbClr val="FF00FF"/>
                              </a:solidFill>
                              <a:latin typeface="Cambria Math" panose="02040503050406030204" pitchFamily="18" charset="0"/>
                            </a:rPr>
                            <m:t>2</m:t>
                          </m:r>
                        </m:sub>
                      </m:sSub>
                    </m:oMath>
                  </m:oMathPara>
                </a14:m>
                <a:endParaRPr lang="zh-CN" altLang="en-US"/>
              </a:p>
            </p:txBody>
          </p:sp>
        </mc:Choice>
        <mc:Fallback xmlns="">
          <p:sp>
            <p:nvSpPr>
              <p:cNvPr id="38936" name="Object 24"/>
              <p:cNvSpPr txBox="1">
                <a:spLocks noRot="1" noChangeAspect="1" noMove="1" noResize="1" noEditPoints="1" noAdjustHandles="1" noChangeArrowheads="1" noChangeShapeType="1" noTextEdit="1"/>
              </p:cNvSpPr>
              <p:nvPr/>
            </p:nvSpPr>
            <p:spPr bwMode="auto">
              <a:xfrm>
                <a:off x="1290638" y="2344738"/>
                <a:ext cx="581025" cy="558800"/>
              </a:xfrm>
              <a:prstGeom prst="rect">
                <a:avLst/>
              </a:prstGeom>
              <a:blipFill>
                <a:blip r:embed="rId11"/>
                <a:stretch>
                  <a:fillRect r="-1052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937" name="Object 25"/>
              <p:cNvSpPr txBox="1"/>
              <p:nvPr/>
            </p:nvSpPr>
            <p:spPr bwMode="auto">
              <a:xfrm>
                <a:off x="3338077" y="2328765"/>
                <a:ext cx="513843" cy="571696"/>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CC3300"/>
                              </a:solidFill>
                              <a:latin typeface="Cambria Math" panose="02040503050406030204" pitchFamily="18" charset="0"/>
                            </a:rPr>
                          </m:ctrlPr>
                        </m:sSubPr>
                        <m:e>
                          <m:acc>
                            <m:accPr>
                              <m:chr m:val="⃗"/>
                              <m:ctrlPr>
                                <a:rPr lang="zh-CN" altLang="en-US" i="1">
                                  <a:solidFill>
                                    <a:srgbClr val="CC3300"/>
                                  </a:solidFill>
                                  <a:latin typeface="Cambria Math" panose="02040503050406030204" pitchFamily="18" charset="0"/>
                                </a:rPr>
                              </m:ctrlPr>
                            </m:accPr>
                            <m:e>
                              <m:r>
                                <a:rPr lang="zh-CN" altLang="en-US" i="1">
                                  <a:solidFill>
                                    <a:srgbClr val="CC3300"/>
                                  </a:solidFill>
                                  <a:latin typeface="Cambria Math" panose="02040503050406030204" pitchFamily="18" charset="0"/>
                                </a:rPr>
                                <m:t>𝐹</m:t>
                              </m:r>
                            </m:e>
                          </m:acc>
                        </m:e>
                        <m:sub>
                          <m:r>
                            <a:rPr lang="zh-CN" altLang="en-US" i="1">
                              <a:solidFill>
                                <a:srgbClr val="CC3300"/>
                              </a:solidFill>
                              <a:latin typeface="Cambria Math" panose="02040503050406030204" pitchFamily="18" charset="0"/>
                            </a:rPr>
                            <m:t>12</m:t>
                          </m:r>
                        </m:sub>
                      </m:sSub>
                    </m:oMath>
                  </m:oMathPara>
                </a14:m>
                <a:endParaRPr lang="zh-CN" altLang="en-US"/>
              </a:p>
            </p:txBody>
          </p:sp>
        </mc:Choice>
        <mc:Fallback xmlns="">
          <p:sp>
            <p:nvSpPr>
              <p:cNvPr id="38937" name="Object 25"/>
              <p:cNvSpPr txBox="1">
                <a:spLocks noRot="1" noChangeAspect="1" noMove="1" noResize="1" noEditPoints="1" noAdjustHandles="1" noChangeArrowheads="1" noChangeShapeType="1" noTextEdit="1"/>
              </p:cNvSpPr>
              <p:nvPr/>
            </p:nvSpPr>
            <p:spPr bwMode="auto">
              <a:xfrm>
                <a:off x="3338077" y="2328765"/>
                <a:ext cx="513843" cy="571696"/>
              </a:xfrm>
              <a:prstGeom prst="rect">
                <a:avLst/>
              </a:prstGeom>
              <a:blipFill>
                <a:blip r:embed="rId12"/>
                <a:stretch>
                  <a:fillRect/>
                </a:stretch>
              </a:blipFill>
              <a:ln>
                <a:noFill/>
              </a:ln>
            </p:spPr>
            <p:txBody>
              <a:bodyPr/>
              <a:lstStyle/>
              <a:p>
                <a:r>
                  <a:rPr lang="zh-CN" altLang="en-US">
                    <a:noFill/>
                  </a:rPr>
                  <a:t> </a:t>
                </a:r>
              </a:p>
            </p:txBody>
          </p:sp>
        </mc:Fallback>
      </mc:AlternateContent>
      <p:sp>
        <p:nvSpPr>
          <p:cNvPr id="13321" name="Text Box 26"/>
          <p:cNvSpPr txBox="1">
            <a:spLocks noChangeArrowheads="1"/>
          </p:cNvSpPr>
          <p:nvPr/>
        </p:nvSpPr>
        <p:spPr bwMode="auto">
          <a:xfrm>
            <a:off x="2497138" y="1474876"/>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endParaRPr kumimoji="1" lang="zh-CN" altLang="en-US" sz="2800" b="0">
              <a:solidFill>
                <a:srgbClr val="3333CC"/>
              </a:solidFill>
              <a:ea typeface="宋体" panose="02010600030101010101" pitchFamily="2" charset="-122"/>
            </a:endParaRPr>
          </a:p>
        </p:txBody>
      </p:sp>
      <mc:AlternateContent xmlns:mc="http://schemas.openxmlformats.org/markup-compatibility/2006" xmlns:a14="http://schemas.microsoft.com/office/drawing/2010/main">
        <mc:Choice Requires="a14">
          <p:sp>
            <p:nvSpPr>
              <p:cNvPr id="38939" name="Object 27"/>
              <p:cNvSpPr txBox="1"/>
              <p:nvPr/>
            </p:nvSpPr>
            <p:spPr bwMode="auto">
              <a:xfrm>
                <a:off x="1950882" y="1582522"/>
                <a:ext cx="452301" cy="572914"/>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3333CC"/>
                              </a:solidFill>
                              <a:latin typeface="Cambria Math" panose="02040503050406030204" pitchFamily="18" charset="0"/>
                            </a:rPr>
                          </m:ctrlPr>
                        </m:sSubPr>
                        <m:e>
                          <m:r>
                            <a:rPr lang="zh-CN" altLang="en-US" i="1">
                              <a:solidFill>
                                <a:srgbClr val="3333CC"/>
                              </a:solidFill>
                              <a:latin typeface="Cambria Math" panose="02040503050406030204" pitchFamily="18" charset="0"/>
                            </a:rPr>
                            <m:t>𝑟</m:t>
                          </m:r>
                        </m:e>
                        <m:sub>
                          <m:r>
                            <a:rPr lang="zh-CN" altLang="en-US" i="1">
                              <a:solidFill>
                                <a:srgbClr val="3333CC"/>
                              </a:solidFill>
                              <a:latin typeface="Cambria Math" panose="02040503050406030204" pitchFamily="18" charset="0"/>
                            </a:rPr>
                            <m:t>12</m:t>
                          </m:r>
                        </m:sub>
                      </m:sSub>
                    </m:oMath>
                  </m:oMathPara>
                </a14:m>
                <a:endParaRPr lang="zh-CN" altLang="en-US"/>
              </a:p>
            </p:txBody>
          </p:sp>
        </mc:Choice>
        <mc:Fallback xmlns="">
          <p:sp>
            <p:nvSpPr>
              <p:cNvPr id="38939" name="Object 27"/>
              <p:cNvSpPr txBox="1">
                <a:spLocks noRot="1" noChangeAspect="1" noMove="1" noResize="1" noEditPoints="1" noAdjustHandles="1" noChangeArrowheads="1" noChangeShapeType="1" noTextEdit="1"/>
              </p:cNvSpPr>
              <p:nvPr/>
            </p:nvSpPr>
            <p:spPr bwMode="auto">
              <a:xfrm>
                <a:off x="1950882" y="1582522"/>
                <a:ext cx="452301" cy="572914"/>
              </a:xfrm>
              <a:prstGeom prst="rect">
                <a:avLst/>
              </a:prstGeom>
              <a:blipFill>
                <a:blip r:embed="rId13"/>
                <a:stretch>
                  <a:fillRect r="-17568"/>
                </a:stretch>
              </a:blipFill>
              <a:ln>
                <a:noFill/>
              </a:ln>
            </p:spPr>
            <p:txBody>
              <a:bodyPr/>
              <a:lstStyle/>
              <a:p>
                <a:r>
                  <a:rPr lang="zh-CN" altLang="en-US">
                    <a:noFill/>
                  </a:rPr>
                  <a:t> </a:t>
                </a:r>
              </a:p>
            </p:txBody>
          </p:sp>
        </mc:Fallback>
      </mc:AlternateContent>
      <p:sp>
        <p:nvSpPr>
          <p:cNvPr id="13323" name="Text Box 28"/>
          <p:cNvSpPr txBox="1">
            <a:spLocks noChangeArrowheads="1"/>
          </p:cNvSpPr>
          <p:nvPr/>
        </p:nvSpPr>
        <p:spPr bwMode="auto">
          <a:xfrm>
            <a:off x="827088" y="1628775"/>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endParaRPr kumimoji="1" lang="zh-CN" altLang="en-US" sz="2800" b="0">
              <a:solidFill>
                <a:srgbClr val="3333CC"/>
              </a:solidFill>
              <a:ea typeface="宋体" panose="02010600030101010101" pitchFamily="2" charset="-122"/>
            </a:endParaRPr>
          </a:p>
        </p:txBody>
      </p:sp>
      <mc:AlternateContent xmlns:mc="http://schemas.openxmlformats.org/markup-compatibility/2006" xmlns:a14="http://schemas.microsoft.com/office/drawing/2010/main">
        <mc:Choice Requires="a14">
          <p:sp>
            <p:nvSpPr>
              <p:cNvPr id="38941" name="Object 29"/>
              <p:cNvSpPr txBox="1"/>
              <p:nvPr/>
            </p:nvSpPr>
            <p:spPr bwMode="auto">
              <a:xfrm>
                <a:off x="858838" y="1620838"/>
                <a:ext cx="609600" cy="457200"/>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𝑞</m:t>
                          </m:r>
                        </m:e>
                        <m:sub>
                          <m:r>
                            <a:rPr lang="zh-CN" altLang="en-US" i="1">
                              <a:solidFill>
                                <a:srgbClr val="000000"/>
                              </a:solidFill>
                              <a:latin typeface="Cambria Math" panose="02040503050406030204" pitchFamily="18" charset="0"/>
                            </a:rPr>
                            <m:t>1</m:t>
                          </m:r>
                        </m:sub>
                      </m:sSub>
                    </m:oMath>
                  </m:oMathPara>
                </a14:m>
                <a:endParaRPr lang="zh-CN" altLang="en-US"/>
              </a:p>
            </p:txBody>
          </p:sp>
        </mc:Choice>
        <mc:Fallback xmlns="">
          <p:sp>
            <p:nvSpPr>
              <p:cNvPr id="38941" name="Object 29"/>
              <p:cNvSpPr txBox="1">
                <a:spLocks noRot="1" noChangeAspect="1" noMove="1" noResize="1" noEditPoints="1" noAdjustHandles="1" noChangeArrowheads="1" noChangeShapeType="1" noTextEdit="1"/>
              </p:cNvSpPr>
              <p:nvPr/>
            </p:nvSpPr>
            <p:spPr bwMode="auto">
              <a:xfrm>
                <a:off x="858838" y="1620838"/>
                <a:ext cx="609600" cy="457200"/>
              </a:xfrm>
              <a:prstGeom prst="rect">
                <a:avLst/>
              </a:prstGeom>
              <a:blipFill>
                <a:blip r:embed="rId14"/>
                <a:stretch>
                  <a:fillRect l="-1000" r="-10000" b="-1200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942" name="Object 30"/>
              <p:cNvSpPr txBox="1"/>
              <p:nvPr/>
            </p:nvSpPr>
            <p:spPr bwMode="auto">
              <a:xfrm>
                <a:off x="3030538" y="1620838"/>
                <a:ext cx="635000" cy="457200"/>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𝑞</m:t>
                          </m:r>
                        </m:e>
                        <m:sub>
                          <m:r>
                            <a:rPr lang="zh-CN" altLang="en-US" i="1">
                              <a:solidFill>
                                <a:srgbClr val="000000"/>
                              </a:solidFill>
                              <a:latin typeface="Cambria Math" panose="02040503050406030204" pitchFamily="18" charset="0"/>
                            </a:rPr>
                            <m:t>2</m:t>
                          </m:r>
                        </m:sub>
                      </m:sSub>
                    </m:oMath>
                  </m:oMathPara>
                </a14:m>
                <a:endParaRPr lang="zh-CN" altLang="en-US"/>
              </a:p>
            </p:txBody>
          </p:sp>
        </mc:Choice>
        <mc:Fallback xmlns="">
          <p:sp>
            <p:nvSpPr>
              <p:cNvPr id="38942" name="Object 30"/>
              <p:cNvSpPr txBox="1">
                <a:spLocks noRot="1" noChangeAspect="1" noMove="1" noResize="1" noEditPoints="1" noAdjustHandles="1" noChangeArrowheads="1" noChangeShapeType="1" noTextEdit="1"/>
              </p:cNvSpPr>
              <p:nvPr/>
            </p:nvSpPr>
            <p:spPr bwMode="auto">
              <a:xfrm>
                <a:off x="3030538" y="1620838"/>
                <a:ext cx="635000" cy="457200"/>
              </a:xfrm>
              <a:prstGeom prst="rect">
                <a:avLst/>
              </a:prstGeom>
              <a:blipFill>
                <a:blip r:embed="rId15"/>
                <a:stretch>
                  <a:fillRect l="-962" r="-6731" b="-12000"/>
                </a:stretch>
              </a:blipFill>
              <a:ln>
                <a:noFill/>
              </a:ln>
            </p:spPr>
            <p:txBody>
              <a:bodyPr/>
              <a:lstStyle/>
              <a:p>
                <a:r>
                  <a:rPr lang="zh-CN" altLang="en-US">
                    <a:noFill/>
                  </a:rPr>
                  <a:t> </a:t>
                </a:r>
              </a:p>
            </p:txBody>
          </p:sp>
        </mc:Fallback>
      </mc:AlternateContent>
      <p:sp>
        <p:nvSpPr>
          <p:cNvPr id="13326" name="Text Box 33"/>
          <p:cNvSpPr txBox="1">
            <a:spLocks noChangeArrowheads="1"/>
          </p:cNvSpPr>
          <p:nvPr/>
        </p:nvSpPr>
        <p:spPr bwMode="auto">
          <a:xfrm>
            <a:off x="6189663" y="2320925"/>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endParaRPr kumimoji="1" lang="zh-CN" altLang="en-US" sz="2800" b="0">
              <a:solidFill>
                <a:srgbClr val="3333CC"/>
              </a:solidFill>
              <a:ea typeface="宋体" panose="02010600030101010101" pitchFamily="2" charset="-122"/>
            </a:endParaRPr>
          </a:p>
        </p:txBody>
      </p:sp>
      <p:sp>
        <p:nvSpPr>
          <p:cNvPr id="13327" name="Text Box 34"/>
          <p:cNvSpPr txBox="1">
            <a:spLocks noChangeArrowheads="1"/>
          </p:cNvSpPr>
          <p:nvPr/>
        </p:nvSpPr>
        <p:spPr bwMode="auto">
          <a:xfrm>
            <a:off x="7313613" y="163195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endParaRPr kumimoji="1" lang="zh-CN" altLang="en-US" sz="2800" b="0">
              <a:solidFill>
                <a:srgbClr val="3333CC"/>
              </a:solidFill>
              <a:ea typeface="宋体" panose="02010600030101010101" pitchFamily="2" charset="-122"/>
            </a:endParaRPr>
          </a:p>
        </p:txBody>
      </p:sp>
      <p:sp>
        <p:nvSpPr>
          <p:cNvPr id="13328" name="Text Box 35"/>
          <p:cNvSpPr txBox="1">
            <a:spLocks noChangeArrowheads="1"/>
          </p:cNvSpPr>
          <p:nvPr/>
        </p:nvSpPr>
        <p:spPr bwMode="auto">
          <a:xfrm>
            <a:off x="3875088" y="3840163"/>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endParaRPr kumimoji="1" lang="zh-CN" altLang="en-US" sz="2800" b="0">
              <a:solidFill>
                <a:srgbClr val="3333CC"/>
              </a:solidFill>
              <a:ea typeface="宋体" panose="02010600030101010101" pitchFamily="2" charset="-122"/>
            </a:endParaRPr>
          </a:p>
        </p:txBody>
      </p:sp>
      <p:sp>
        <p:nvSpPr>
          <p:cNvPr id="38948" name="Line 36"/>
          <p:cNvSpPr>
            <a:spLocks noChangeShapeType="1"/>
          </p:cNvSpPr>
          <p:nvPr/>
        </p:nvSpPr>
        <p:spPr bwMode="auto">
          <a:xfrm>
            <a:off x="3175000" y="3752850"/>
            <a:ext cx="906463" cy="0"/>
          </a:xfrm>
          <a:prstGeom prst="line">
            <a:avLst/>
          </a:prstGeom>
          <a:noFill/>
          <a:ln w="38100">
            <a:solidFill>
              <a:srgbClr val="CC33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30" name="Text Box 37"/>
          <p:cNvSpPr txBox="1">
            <a:spLocks noChangeArrowheads="1"/>
          </p:cNvSpPr>
          <p:nvPr/>
        </p:nvSpPr>
        <p:spPr bwMode="auto">
          <a:xfrm>
            <a:off x="1457325" y="3832225"/>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endParaRPr kumimoji="1" lang="zh-CN" altLang="en-US" sz="2800" b="0">
              <a:solidFill>
                <a:srgbClr val="3333CC"/>
              </a:solidFill>
              <a:ea typeface="宋体" panose="02010600030101010101" pitchFamily="2" charset="-122"/>
            </a:endParaRPr>
          </a:p>
        </p:txBody>
      </p:sp>
      <p:sp>
        <p:nvSpPr>
          <p:cNvPr id="13331" name="Text Box 38"/>
          <p:cNvSpPr txBox="1">
            <a:spLocks noChangeArrowheads="1"/>
          </p:cNvSpPr>
          <p:nvPr/>
        </p:nvSpPr>
        <p:spPr bwMode="auto">
          <a:xfrm>
            <a:off x="2581275" y="314325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endParaRPr kumimoji="1" lang="zh-CN" altLang="en-US" sz="2800" b="0">
              <a:solidFill>
                <a:srgbClr val="3333CC"/>
              </a:solidFill>
              <a:ea typeface="宋体" panose="02010600030101010101" pitchFamily="2" charset="-122"/>
            </a:endParaRPr>
          </a:p>
        </p:txBody>
      </p:sp>
      <p:sp>
        <p:nvSpPr>
          <p:cNvPr id="13332" name="Text Box 39"/>
          <p:cNvSpPr txBox="1">
            <a:spLocks noChangeArrowheads="1"/>
          </p:cNvSpPr>
          <p:nvPr/>
        </p:nvSpPr>
        <p:spPr bwMode="auto">
          <a:xfrm>
            <a:off x="6369050" y="4062413"/>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endParaRPr kumimoji="1" lang="zh-CN" altLang="en-US" sz="2800" b="0">
              <a:solidFill>
                <a:srgbClr val="3333CC"/>
              </a:solidFill>
              <a:ea typeface="宋体" panose="02010600030101010101" pitchFamily="2" charset="-122"/>
            </a:endParaRPr>
          </a:p>
        </p:txBody>
      </p:sp>
      <p:sp>
        <p:nvSpPr>
          <p:cNvPr id="13333" name="Text Box 40"/>
          <p:cNvSpPr txBox="1">
            <a:spLocks noChangeArrowheads="1"/>
          </p:cNvSpPr>
          <p:nvPr/>
        </p:nvSpPr>
        <p:spPr bwMode="auto">
          <a:xfrm>
            <a:off x="7207250" y="3679825"/>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endParaRPr kumimoji="1" lang="zh-CN" altLang="en-US" sz="2800" b="0">
              <a:solidFill>
                <a:srgbClr val="3333CC"/>
              </a:solidFill>
              <a:ea typeface="宋体" panose="02010600030101010101" pitchFamily="2" charset="-122"/>
            </a:endParaRPr>
          </a:p>
        </p:txBody>
      </p:sp>
      <p:sp>
        <p:nvSpPr>
          <p:cNvPr id="13334" name="Text Box 42"/>
          <p:cNvSpPr txBox="1">
            <a:spLocks noChangeArrowheads="1"/>
          </p:cNvSpPr>
          <p:nvPr/>
        </p:nvSpPr>
        <p:spPr bwMode="auto">
          <a:xfrm>
            <a:off x="6243638" y="3813175"/>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endParaRPr kumimoji="1" lang="zh-CN" altLang="en-US" sz="2800" b="0">
              <a:solidFill>
                <a:srgbClr val="3333CC"/>
              </a:solidFill>
              <a:ea typeface="宋体" panose="02010600030101010101" pitchFamily="2" charset="-122"/>
            </a:endParaRPr>
          </a:p>
        </p:txBody>
      </p:sp>
      <p:sp>
        <p:nvSpPr>
          <p:cNvPr id="13335" name="Text Box 43"/>
          <p:cNvSpPr txBox="1">
            <a:spLocks noChangeArrowheads="1"/>
          </p:cNvSpPr>
          <p:nvPr/>
        </p:nvSpPr>
        <p:spPr bwMode="auto">
          <a:xfrm>
            <a:off x="7367588" y="312420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endParaRPr kumimoji="1" lang="zh-CN" altLang="en-US" sz="2800" b="0">
              <a:solidFill>
                <a:srgbClr val="3333CC"/>
              </a:solidFill>
              <a:ea typeface="宋体" panose="02010600030101010101" pitchFamily="2" charset="-122"/>
            </a:endParaRPr>
          </a:p>
        </p:txBody>
      </p:sp>
      <p:sp>
        <p:nvSpPr>
          <p:cNvPr id="13336" name="Text Box 44"/>
          <p:cNvSpPr txBox="1">
            <a:spLocks noChangeArrowheads="1"/>
          </p:cNvSpPr>
          <p:nvPr/>
        </p:nvSpPr>
        <p:spPr bwMode="auto">
          <a:xfrm>
            <a:off x="5619750" y="313055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endParaRPr kumimoji="1" lang="zh-CN" altLang="en-US" sz="2800" b="0">
              <a:solidFill>
                <a:srgbClr val="3333CC"/>
              </a:solidFill>
              <a:ea typeface="宋体" panose="02010600030101010101" pitchFamily="2" charset="-122"/>
            </a:endParaRPr>
          </a:p>
        </p:txBody>
      </p:sp>
      <p:sp>
        <p:nvSpPr>
          <p:cNvPr id="38961" name="Oval 49"/>
          <p:cNvSpPr>
            <a:spLocks noChangeArrowheads="1"/>
          </p:cNvSpPr>
          <p:nvPr/>
        </p:nvSpPr>
        <p:spPr bwMode="auto">
          <a:xfrm>
            <a:off x="3028950" y="2157413"/>
            <a:ext cx="139700" cy="138112"/>
          </a:xfrm>
          <a:prstGeom prst="ellipse">
            <a:avLst/>
          </a:prstGeom>
          <a:solidFill>
            <a:srgbClr val="CC3300"/>
          </a:solidFill>
          <a:ln w="12699">
            <a:solidFill>
              <a:srgbClr val="CC33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ea typeface="宋体" panose="02010600030101010101" pitchFamily="2" charset="-122"/>
            </a:endParaRPr>
          </a:p>
        </p:txBody>
      </p:sp>
      <p:sp>
        <p:nvSpPr>
          <p:cNvPr id="38975" name="Text Box 63"/>
          <p:cNvSpPr txBox="1">
            <a:spLocks noChangeArrowheads="1"/>
          </p:cNvSpPr>
          <p:nvPr/>
        </p:nvSpPr>
        <p:spPr bwMode="auto">
          <a:xfrm>
            <a:off x="365473" y="5107342"/>
            <a:ext cx="885755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nchor="ctr">
            <a:spAutoFit/>
          </a:bodyPr>
          <a:lstStyle>
            <a:lvl1pPr marL="666750" indent="-6667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eaLnBrk="1" hangingPunct="1">
              <a:spcBef>
                <a:spcPct val="50000"/>
              </a:spcBef>
              <a:buClr>
                <a:srgbClr val="CC3300"/>
              </a:buClr>
              <a:buSzPct val="150000"/>
              <a:buNone/>
            </a:pPr>
            <a:r>
              <a:rPr kumimoji="1" lang="zh-CN" altLang="en-US" sz="2800" dirty="0">
                <a:solidFill>
                  <a:srgbClr val="3333CC"/>
                </a:solidFill>
                <a:latin typeface="微软雅黑" panose="020B0503020204020204" pitchFamily="34" charset="-122"/>
                <a:ea typeface="微软雅黑" panose="020B0503020204020204" pitchFamily="34" charset="-122"/>
              </a:rPr>
              <a:t>两个</a:t>
            </a:r>
            <a:r>
              <a:rPr kumimoji="1" lang="zh-CN" altLang="en-US" sz="2800" dirty="0">
                <a:solidFill>
                  <a:srgbClr val="FF0000"/>
                </a:solidFill>
                <a:latin typeface="微软雅黑" panose="020B0503020204020204" pitchFamily="34" charset="-122"/>
                <a:ea typeface="微软雅黑" panose="020B0503020204020204" pitchFamily="34" charset="-122"/>
              </a:rPr>
              <a:t>静止</a:t>
            </a:r>
            <a:r>
              <a:rPr kumimoji="1" lang="zh-CN" altLang="en-US" sz="2800" dirty="0">
                <a:solidFill>
                  <a:srgbClr val="3333CC"/>
                </a:solidFill>
                <a:latin typeface="微软雅黑" panose="020B0503020204020204" pitchFamily="34" charset="-122"/>
                <a:ea typeface="微软雅黑" panose="020B0503020204020204" pitchFamily="34" charset="-122"/>
              </a:rPr>
              <a:t>点电荷之间的相互作用力符合牛顿第三定律</a:t>
            </a:r>
            <a:endParaRPr kumimoji="1" lang="zh-CN" altLang="en-US" sz="2800" b="0" dirty="0">
              <a:solidFill>
                <a:srgbClr val="3333CC"/>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378" name="Object 64"/>
              <p:cNvSpPr txBox="1"/>
              <p:nvPr/>
            </p:nvSpPr>
            <p:spPr bwMode="auto">
              <a:xfrm>
                <a:off x="3577930" y="5756630"/>
                <a:ext cx="2175491" cy="8080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CC3300"/>
                              </a:solidFill>
                              <a:latin typeface="Cambria Math" panose="02040503050406030204" pitchFamily="18" charset="0"/>
                            </a:rPr>
                          </m:ctrlPr>
                        </m:sSubPr>
                        <m:e>
                          <m:acc>
                            <m:accPr>
                              <m:chr m:val="⃗"/>
                              <m:ctrlPr>
                                <a:rPr lang="zh-CN" altLang="en-US" i="1">
                                  <a:solidFill>
                                    <a:srgbClr val="CC3300"/>
                                  </a:solidFill>
                                  <a:latin typeface="Cambria Math" panose="02040503050406030204" pitchFamily="18" charset="0"/>
                                </a:rPr>
                              </m:ctrlPr>
                            </m:accPr>
                            <m:e>
                              <m:r>
                                <m:rPr>
                                  <m:sty m:val="p"/>
                                </m:rPr>
                                <a:rPr lang="zh-CN" altLang="en-US" i="1">
                                  <a:solidFill>
                                    <a:srgbClr val="CC3300"/>
                                  </a:solidFill>
                                  <a:latin typeface="Cambria Math" panose="02040503050406030204" pitchFamily="18" charset="0"/>
                                </a:rPr>
                                <m:t>F</m:t>
                              </m:r>
                            </m:e>
                          </m:acc>
                        </m:e>
                        <m:sub>
                          <m:r>
                            <a:rPr lang="zh-CN" altLang="en-US" i="1">
                              <a:solidFill>
                                <a:srgbClr val="CC3300"/>
                              </a:solidFill>
                              <a:latin typeface="Cambria Math" panose="02040503050406030204" pitchFamily="18" charset="0"/>
                            </a:rPr>
                            <m:t>21</m:t>
                          </m:r>
                        </m:sub>
                      </m:sSub>
                      <m:r>
                        <a:rPr lang="zh-CN" altLang="en-US" i="1">
                          <a:solidFill>
                            <a:srgbClr val="CC3300"/>
                          </a:solidFill>
                          <a:latin typeface="Cambria Math" panose="02040503050406030204" pitchFamily="18" charset="0"/>
                        </a:rPr>
                        <m:t>=−</m:t>
                      </m:r>
                      <m:sSub>
                        <m:sSubPr>
                          <m:ctrlPr>
                            <a:rPr lang="zh-CN" altLang="en-US" i="1">
                              <a:solidFill>
                                <a:srgbClr val="CC3300"/>
                              </a:solidFill>
                              <a:latin typeface="Cambria Math" panose="02040503050406030204" pitchFamily="18" charset="0"/>
                            </a:rPr>
                          </m:ctrlPr>
                        </m:sSubPr>
                        <m:e>
                          <m:acc>
                            <m:accPr>
                              <m:chr m:val="⃗"/>
                              <m:ctrlPr>
                                <a:rPr lang="zh-CN" altLang="en-US" i="1">
                                  <a:solidFill>
                                    <a:srgbClr val="CC3300"/>
                                  </a:solidFill>
                                  <a:latin typeface="Cambria Math" panose="02040503050406030204" pitchFamily="18" charset="0"/>
                                </a:rPr>
                              </m:ctrlPr>
                            </m:accPr>
                            <m:e>
                              <m:r>
                                <m:rPr>
                                  <m:sty m:val="p"/>
                                </m:rPr>
                                <a:rPr lang="zh-CN" altLang="en-US" i="1">
                                  <a:solidFill>
                                    <a:srgbClr val="CC3300"/>
                                  </a:solidFill>
                                  <a:latin typeface="Cambria Math" panose="02040503050406030204" pitchFamily="18" charset="0"/>
                                </a:rPr>
                                <m:t>F</m:t>
                              </m:r>
                            </m:e>
                          </m:acc>
                        </m:e>
                        <m:sub>
                          <m:r>
                            <a:rPr lang="zh-CN" altLang="en-US" i="1">
                              <a:solidFill>
                                <a:srgbClr val="CC3300"/>
                              </a:solidFill>
                              <a:latin typeface="Cambria Math" panose="02040503050406030204" pitchFamily="18" charset="0"/>
                            </a:rPr>
                            <m:t>𝟏</m:t>
                          </m:r>
                          <m:r>
                            <a:rPr lang="zh-CN" altLang="en-US" i="1">
                              <a:solidFill>
                                <a:srgbClr val="CC3300"/>
                              </a:solidFill>
                              <a:latin typeface="Cambria Math" panose="02040503050406030204" pitchFamily="18" charset="0"/>
                            </a:rPr>
                            <m:t>2</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13378" name="Object 64"/>
              <p:cNvSpPr txBox="1">
                <a:spLocks noRot="1" noChangeAspect="1" noMove="1" noResize="1" noEditPoints="1" noAdjustHandles="1" noChangeArrowheads="1" noChangeShapeType="1" noTextEdit="1"/>
              </p:cNvSpPr>
              <p:nvPr/>
            </p:nvSpPr>
            <p:spPr bwMode="auto">
              <a:xfrm>
                <a:off x="3577930" y="5756630"/>
                <a:ext cx="2175491" cy="808038"/>
              </a:xfrm>
              <a:prstGeom prst="rect">
                <a:avLst/>
              </a:prstGeom>
              <a:blipFill>
                <a:blip r:embed="rId16"/>
                <a:stretch>
                  <a:fillRect/>
                </a:stretch>
              </a:blipFill>
              <a:ln>
                <a:noFill/>
              </a:ln>
            </p:spPr>
            <p:txBody>
              <a:bodyPr/>
              <a:lstStyle/>
              <a:p>
                <a:r>
                  <a:rPr lang="zh-CN" altLang="en-US">
                    <a:noFill/>
                  </a:rPr>
                  <a:t> </a:t>
                </a:r>
              </a:p>
            </p:txBody>
          </p:sp>
        </mc:Fallback>
      </mc:AlternateContent>
      <p:grpSp>
        <p:nvGrpSpPr>
          <p:cNvPr id="6" name="Group 70"/>
          <p:cNvGrpSpPr>
            <a:grpSpLocks/>
          </p:cNvGrpSpPr>
          <p:nvPr/>
        </p:nvGrpSpPr>
        <p:grpSpPr bwMode="auto">
          <a:xfrm>
            <a:off x="1279525" y="187326"/>
            <a:ext cx="6638927" cy="1508126"/>
            <a:chOff x="-1936" y="954"/>
            <a:chExt cx="4182" cy="950"/>
          </a:xfrm>
        </p:grpSpPr>
        <mc:AlternateContent xmlns:mc="http://schemas.openxmlformats.org/markup-compatibility/2006" xmlns:a14="http://schemas.microsoft.com/office/drawing/2010/main">
          <mc:Choice Requires="a14">
            <p:sp>
              <p:nvSpPr>
                <p:cNvPr id="13376" name="Object 46"/>
                <p:cNvSpPr txBox="1"/>
                <p:nvPr/>
              </p:nvSpPr>
              <p:spPr bwMode="auto">
                <a:xfrm>
                  <a:off x="278" y="954"/>
                  <a:ext cx="1968" cy="950"/>
                </a:xfrm>
                <a:prstGeom prst="rect">
                  <a:avLst/>
                </a:prstGeom>
                <a:noFill/>
                <a:ln w="9525">
                  <a:noFill/>
                  <a:miter lim="800000"/>
                  <a:headEnd/>
                  <a:tailEnd/>
                </a:ln>
              </p:spPr>
              <p:txBody>
                <a:bodyPr>
                  <a:normAutofit fontScale="40000" lnSpcReduction="20000"/>
                </a:bodyPr>
                <a:lstStyle/>
                <a:p>
                  <a:pPr/>
                  <a14:m>
                    <m:oMathPara xmlns:m="http://schemas.openxmlformats.org/officeDocument/2006/math">
                      <m:oMathParaPr>
                        <m:jc m:val="left"/>
                      </m:oMathParaPr>
                      <m:oMath xmlns:m="http://schemas.openxmlformats.org/officeDocument/2006/math">
                        <m:sSub>
                          <m:sSubPr>
                            <m:ctrlPr>
                              <a:rPr lang="zh-CN" altLang="en-US" sz="7400" i="1">
                                <a:solidFill>
                                  <a:srgbClr val="CC3300"/>
                                </a:solidFill>
                                <a:latin typeface="Cambria Math" panose="02040503050406030204" pitchFamily="18" charset="0"/>
                              </a:rPr>
                            </m:ctrlPr>
                          </m:sSubPr>
                          <m:e>
                            <m:acc>
                              <m:accPr>
                                <m:chr m:val="⃗"/>
                                <m:ctrlPr>
                                  <a:rPr lang="zh-CN" altLang="en-US" sz="7400" i="1">
                                    <a:solidFill>
                                      <a:srgbClr val="CC3300"/>
                                    </a:solidFill>
                                    <a:latin typeface="Cambria Math" panose="02040503050406030204" pitchFamily="18" charset="0"/>
                                  </a:rPr>
                                </m:ctrlPr>
                              </m:accPr>
                              <m:e>
                                <m:r>
                                  <a:rPr lang="zh-CN" altLang="en-US" sz="7400" i="1">
                                    <a:solidFill>
                                      <a:srgbClr val="CC3300"/>
                                    </a:solidFill>
                                    <a:latin typeface="Cambria Math" panose="02040503050406030204" pitchFamily="18" charset="0"/>
                                  </a:rPr>
                                  <m:t>𝐹</m:t>
                                </m:r>
                              </m:e>
                            </m:acc>
                          </m:e>
                          <m:sub>
                            <m:r>
                              <a:rPr lang="zh-CN" altLang="en-US" sz="7400" i="1">
                                <a:solidFill>
                                  <a:srgbClr val="CC3300"/>
                                </a:solidFill>
                                <a:latin typeface="Cambria Math" panose="02040503050406030204" pitchFamily="18" charset="0"/>
                              </a:rPr>
                              <m:t>12</m:t>
                            </m:r>
                          </m:sub>
                        </m:sSub>
                        <m:r>
                          <a:rPr lang="zh-CN" altLang="en-US" sz="7400" i="1">
                            <a:solidFill>
                              <a:srgbClr val="CC3300"/>
                            </a:solidFill>
                            <a:latin typeface="Cambria Math" panose="02040503050406030204" pitchFamily="18" charset="0"/>
                          </a:rPr>
                          <m:t>=</m:t>
                        </m:r>
                        <m:r>
                          <a:rPr lang="zh-CN" altLang="en-US" sz="7400" i="1">
                            <a:solidFill>
                              <a:srgbClr val="CC3300"/>
                            </a:solidFill>
                            <a:latin typeface="Cambria Math" panose="02040503050406030204" pitchFamily="18" charset="0"/>
                          </a:rPr>
                          <m:t>𝑘</m:t>
                        </m:r>
                        <m:f>
                          <m:fPr>
                            <m:ctrlPr>
                              <a:rPr lang="zh-CN" altLang="en-US" sz="7400" i="1">
                                <a:solidFill>
                                  <a:srgbClr val="CC3300"/>
                                </a:solidFill>
                                <a:latin typeface="Cambria Math" panose="02040503050406030204" pitchFamily="18" charset="0"/>
                              </a:rPr>
                            </m:ctrlPr>
                          </m:fPr>
                          <m:num>
                            <m:sSub>
                              <m:sSubPr>
                                <m:ctrlPr>
                                  <a:rPr lang="zh-CN" altLang="en-US" sz="7400" i="1">
                                    <a:solidFill>
                                      <a:srgbClr val="CC3300"/>
                                    </a:solidFill>
                                    <a:latin typeface="Cambria Math" panose="02040503050406030204" pitchFamily="18" charset="0"/>
                                  </a:rPr>
                                </m:ctrlPr>
                              </m:sSubPr>
                              <m:e>
                                <m:r>
                                  <a:rPr lang="zh-CN" altLang="en-US" sz="7400" i="1">
                                    <a:solidFill>
                                      <a:srgbClr val="CC3300"/>
                                    </a:solidFill>
                                    <a:latin typeface="Cambria Math" panose="02040503050406030204" pitchFamily="18" charset="0"/>
                                  </a:rPr>
                                  <m:t>𝑞</m:t>
                                </m:r>
                              </m:e>
                              <m:sub>
                                <m:r>
                                  <a:rPr lang="zh-CN" altLang="en-US" sz="7400" i="1">
                                    <a:solidFill>
                                      <a:srgbClr val="CC3300"/>
                                    </a:solidFill>
                                    <a:latin typeface="Cambria Math" panose="02040503050406030204" pitchFamily="18" charset="0"/>
                                  </a:rPr>
                                  <m:t>1</m:t>
                                </m:r>
                              </m:sub>
                            </m:sSub>
                            <m:sSub>
                              <m:sSubPr>
                                <m:ctrlPr>
                                  <a:rPr lang="zh-CN" altLang="en-US" sz="7400" i="1">
                                    <a:solidFill>
                                      <a:srgbClr val="CC3300"/>
                                    </a:solidFill>
                                    <a:latin typeface="Cambria Math" panose="02040503050406030204" pitchFamily="18" charset="0"/>
                                  </a:rPr>
                                </m:ctrlPr>
                              </m:sSubPr>
                              <m:e>
                                <m:r>
                                  <a:rPr lang="zh-CN" altLang="en-US" sz="7400" i="1">
                                    <a:solidFill>
                                      <a:srgbClr val="CC3300"/>
                                    </a:solidFill>
                                    <a:latin typeface="Cambria Math" panose="02040503050406030204" pitchFamily="18" charset="0"/>
                                  </a:rPr>
                                  <m:t>𝑞</m:t>
                                </m:r>
                              </m:e>
                              <m:sub>
                                <m:r>
                                  <a:rPr lang="zh-CN" altLang="en-US" sz="7400" i="1">
                                    <a:solidFill>
                                      <a:srgbClr val="CC3300"/>
                                    </a:solidFill>
                                    <a:latin typeface="Cambria Math" panose="02040503050406030204" pitchFamily="18" charset="0"/>
                                  </a:rPr>
                                  <m:t>2</m:t>
                                </m:r>
                              </m:sub>
                            </m:sSub>
                          </m:num>
                          <m:den>
                            <m:sSubSup>
                              <m:sSubSupPr>
                                <m:ctrlPr>
                                  <a:rPr lang="zh-CN" altLang="en-US" sz="7400" i="1">
                                    <a:solidFill>
                                      <a:srgbClr val="CC3300"/>
                                    </a:solidFill>
                                    <a:latin typeface="Cambria Math" panose="02040503050406030204" pitchFamily="18" charset="0"/>
                                  </a:rPr>
                                </m:ctrlPr>
                              </m:sSubSupPr>
                              <m:e>
                                <m:r>
                                  <a:rPr lang="zh-CN" altLang="en-US" sz="7400" i="1">
                                    <a:solidFill>
                                      <a:srgbClr val="CC3300"/>
                                    </a:solidFill>
                                    <a:latin typeface="Cambria Math" panose="02040503050406030204" pitchFamily="18" charset="0"/>
                                  </a:rPr>
                                  <m:t>𝑟</m:t>
                                </m:r>
                              </m:e>
                              <m:sub>
                                <m:r>
                                  <a:rPr lang="zh-CN" altLang="en-US" sz="7400" i="1">
                                    <a:solidFill>
                                      <a:srgbClr val="CC3300"/>
                                    </a:solidFill>
                                    <a:latin typeface="Cambria Math" panose="02040503050406030204" pitchFamily="18" charset="0"/>
                                  </a:rPr>
                                  <m:t>12</m:t>
                                </m:r>
                              </m:sub>
                              <m:sup>
                                <m:r>
                                  <a:rPr lang="zh-CN" altLang="en-US" sz="7400" i="1">
                                    <a:solidFill>
                                      <a:srgbClr val="CC3300"/>
                                    </a:solidFill>
                                    <a:latin typeface="Cambria Math" panose="02040503050406030204" pitchFamily="18" charset="0"/>
                                  </a:rPr>
                                  <m:t>2</m:t>
                                </m:r>
                              </m:sup>
                            </m:sSubSup>
                          </m:den>
                        </m:f>
                        <m:sSub>
                          <m:sSubPr>
                            <m:ctrlPr>
                              <a:rPr lang="zh-CN" altLang="en-US" sz="7400" i="1">
                                <a:solidFill>
                                  <a:srgbClr val="CC3300"/>
                                </a:solidFill>
                                <a:latin typeface="Cambria Math" panose="02040503050406030204" pitchFamily="18" charset="0"/>
                              </a:rPr>
                            </m:ctrlPr>
                          </m:sSubPr>
                          <m:e>
                            <m:acc>
                              <m:accPr>
                                <m:chr m:val="⃗"/>
                                <m:ctrlPr>
                                  <a:rPr lang="zh-CN" altLang="en-US" sz="7400" i="1">
                                    <a:solidFill>
                                      <a:srgbClr val="CC3300"/>
                                    </a:solidFill>
                                    <a:latin typeface="Cambria Math" panose="02040503050406030204" pitchFamily="18" charset="0"/>
                                  </a:rPr>
                                </m:ctrlPr>
                              </m:accPr>
                              <m:e>
                                <m:r>
                                  <a:rPr lang="zh-CN" altLang="en-US" sz="7400" i="1">
                                    <a:solidFill>
                                      <a:srgbClr val="CC3300"/>
                                    </a:solidFill>
                                    <a:latin typeface="Cambria Math" panose="02040503050406030204" pitchFamily="18" charset="0"/>
                                  </a:rPr>
                                  <m:t>𝑒</m:t>
                                </m:r>
                              </m:e>
                            </m:acc>
                          </m:e>
                          <m:sub>
                            <m:r>
                              <a:rPr lang="zh-CN" altLang="en-US" sz="7400" i="1">
                                <a:solidFill>
                                  <a:srgbClr val="CC3300"/>
                                </a:solidFill>
                                <a:latin typeface="Cambria Math" panose="02040503050406030204" pitchFamily="18" charset="0"/>
                              </a:rPr>
                              <m:t>𝑟</m:t>
                            </m:r>
                            <m:r>
                              <a:rPr lang="zh-CN" altLang="en-US" sz="7400" i="1">
                                <a:solidFill>
                                  <a:srgbClr val="CC3300"/>
                                </a:solidFill>
                                <a:latin typeface="Cambria Math" panose="02040503050406030204" pitchFamily="18" charset="0"/>
                              </a:rPr>
                              <m:t>12</m:t>
                            </m:r>
                          </m:sub>
                        </m:sSub>
                      </m:oMath>
                    </m:oMathPara>
                  </a14:m>
                  <a:endParaRPr lang="zh-CN" altLang="en-US" dirty="0"/>
                </a:p>
              </p:txBody>
            </p:sp>
          </mc:Choice>
          <mc:Fallback xmlns="">
            <p:sp>
              <p:nvSpPr>
                <p:cNvPr id="13376" name="Object 46"/>
                <p:cNvSpPr txBox="1">
                  <a:spLocks noRot="1" noChangeAspect="1" noMove="1" noResize="1" noEditPoints="1" noAdjustHandles="1" noChangeArrowheads="1" noChangeShapeType="1" noTextEdit="1"/>
                </p:cNvSpPr>
                <p:nvPr/>
              </p:nvSpPr>
              <p:spPr bwMode="auto">
                <a:xfrm>
                  <a:off x="278" y="954"/>
                  <a:ext cx="1968" cy="950"/>
                </a:xfrm>
                <a:prstGeom prst="rect">
                  <a:avLst/>
                </a:prstGeom>
                <a:blipFill>
                  <a:blip r:embed="rId17"/>
                  <a:stretch>
                    <a:fillRect/>
                  </a:stretch>
                </a:blipFill>
                <a:ln w="9525">
                  <a:noFill/>
                  <a:miter lim="800000"/>
                  <a:headEnd/>
                  <a:tailEnd/>
                </a:ln>
              </p:spPr>
              <p:txBody>
                <a:bodyPr/>
                <a:lstStyle/>
                <a:p>
                  <a:r>
                    <a:rPr lang="zh-CN" altLang="en-US">
                      <a:noFill/>
                    </a:rPr>
                    <a:t> </a:t>
                  </a:r>
                </a:p>
              </p:txBody>
            </p:sp>
          </mc:Fallback>
        </mc:AlternateContent>
        <p:sp>
          <p:nvSpPr>
            <p:cNvPr id="13377" name="Text Box 47"/>
            <p:cNvSpPr txBox="1">
              <a:spLocks noChangeArrowheads="1"/>
            </p:cNvSpPr>
            <p:nvPr/>
          </p:nvSpPr>
          <p:spPr bwMode="auto">
            <a:xfrm>
              <a:off x="-1936" y="1069"/>
              <a:ext cx="19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kumimoji="1" lang="en-US" altLang="zh-CN" sz="2800" i="1" dirty="0">
                  <a:solidFill>
                    <a:srgbClr val="3333CC"/>
                  </a:solidFill>
                  <a:latin typeface="微软雅黑" panose="020B0503020204020204" pitchFamily="34" charset="-122"/>
                  <a:ea typeface="微软雅黑" panose="020B0503020204020204" pitchFamily="34" charset="-122"/>
                </a:rPr>
                <a:t>q</a:t>
              </a:r>
              <a:r>
                <a:rPr kumimoji="1" lang="en-US" altLang="zh-CN" sz="2800" baseline="-25000" dirty="0">
                  <a:solidFill>
                    <a:srgbClr val="3333CC"/>
                  </a:solidFill>
                  <a:latin typeface="微软雅黑" panose="020B0503020204020204" pitchFamily="34" charset="-122"/>
                  <a:ea typeface="微软雅黑" panose="020B0503020204020204" pitchFamily="34" charset="-122"/>
                </a:rPr>
                <a:t>1  </a:t>
              </a:r>
              <a:r>
                <a:rPr kumimoji="1" lang="zh-CN" altLang="en-US" sz="2800" dirty="0">
                  <a:solidFill>
                    <a:srgbClr val="3333CC"/>
                  </a:solidFill>
                  <a:latin typeface="微软雅黑" panose="020B0503020204020204" pitchFamily="34" charset="-122"/>
                  <a:ea typeface="微软雅黑" panose="020B0503020204020204" pitchFamily="34" charset="-122"/>
                </a:rPr>
                <a:t>对 </a:t>
              </a:r>
              <a:r>
                <a:rPr kumimoji="1" lang="en-US" altLang="zh-CN" sz="2800" i="1" dirty="0">
                  <a:solidFill>
                    <a:srgbClr val="3333CC"/>
                  </a:solidFill>
                  <a:latin typeface="微软雅黑" panose="020B0503020204020204" pitchFamily="34" charset="-122"/>
                  <a:ea typeface="微软雅黑" panose="020B0503020204020204" pitchFamily="34" charset="-122"/>
                </a:rPr>
                <a:t>q</a:t>
              </a:r>
              <a:r>
                <a:rPr kumimoji="1" lang="en-US" altLang="zh-CN" sz="2800" baseline="-25000" dirty="0">
                  <a:solidFill>
                    <a:srgbClr val="3333CC"/>
                  </a:solidFill>
                  <a:latin typeface="微软雅黑" panose="020B0503020204020204" pitchFamily="34" charset="-122"/>
                  <a:ea typeface="微软雅黑" panose="020B0503020204020204" pitchFamily="34" charset="-122"/>
                </a:rPr>
                <a:t>2 </a:t>
              </a:r>
              <a:r>
                <a:rPr kumimoji="1" lang="zh-CN" altLang="en-US" sz="2800" dirty="0">
                  <a:solidFill>
                    <a:srgbClr val="3333CC"/>
                  </a:solidFill>
                  <a:latin typeface="微软雅黑" panose="020B0503020204020204" pitchFamily="34" charset="-122"/>
                  <a:ea typeface="微软雅黑" panose="020B0503020204020204" pitchFamily="34" charset="-122"/>
                </a:rPr>
                <a:t>的作用力</a:t>
              </a:r>
            </a:p>
          </p:txBody>
        </p:sp>
      </p:grpSp>
      <p:sp>
        <p:nvSpPr>
          <p:cNvPr id="38943" name="Line 31"/>
          <p:cNvSpPr>
            <a:spLocks noChangeShapeType="1"/>
          </p:cNvSpPr>
          <p:nvPr/>
        </p:nvSpPr>
        <p:spPr bwMode="auto">
          <a:xfrm flipH="1">
            <a:off x="6905625" y="2241550"/>
            <a:ext cx="906463" cy="0"/>
          </a:xfrm>
          <a:prstGeom prst="line">
            <a:avLst/>
          </a:prstGeom>
          <a:noFill/>
          <a:ln w="38100">
            <a:solidFill>
              <a:srgbClr val="CC33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953" name="Line 41"/>
          <p:cNvSpPr>
            <a:spLocks noChangeShapeType="1"/>
          </p:cNvSpPr>
          <p:nvPr/>
        </p:nvSpPr>
        <p:spPr bwMode="auto">
          <a:xfrm flipH="1">
            <a:off x="7054850" y="3733800"/>
            <a:ext cx="906463" cy="0"/>
          </a:xfrm>
          <a:prstGeom prst="line">
            <a:avLst/>
          </a:prstGeom>
          <a:noFill/>
          <a:ln w="38100">
            <a:solidFill>
              <a:srgbClr val="CC33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 name="组合 2"/>
          <p:cNvGrpSpPr/>
          <p:nvPr/>
        </p:nvGrpSpPr>
        <p:grpSpPr>
          <a:xfrm>
            <a:off x="858838" y="3122613"/>
            <a:ext cx="2800350" cy="1296987"/>
            <a:chOff x="858838" y="3122613"/>
            <a:chExt cx="2800350" cy="1296987"/>
          </a:xfrm>
        </p:grpSpPr>
        <p:grpSp>
          <p:nvGrpSpPr>
            <p:cNvPr id="9" name="组合 8"/>
            <p:cNvGrpSpPr>
              <a:grpSpLocks/>
            </p:cNvGrpSpPr>
            <p:nvPr/>
          </p:nvGrpSpPr>
          <p:grpSpPr bwMode="auto">
            <a:xfrm>
              <a:off x="858838" y="3122613"/>
              <a:ext cx="2800350" cy="1296987"/>
              <a:chOff x="859334" y="3122218"/>
              <a:chExt cx="2800350" cy="1297903"/>
            </a:xfrm>
          </p:grpSpPr>
          <p:grpSp>
            <p:nvGrpSpPr>
              <p:cNvPr id="13367" name="Group 54"/>
              <p:cNvGrpSpPr>
                <a:grpSpLocks/>
              </p:cNvGrpSpPr>
              <p:nvPr/>
            </p:nvGrpSpPr>
            <p:grpSpPr bwMode="auto">
              <a:xfrm>
                <a:off x="859334" y="3122218"/>
                <a:ext cx="2800350" cy="693738"/>
                <a:chOff x="408" y="1952"/>
                <a:chExt cx="1764" cy="437"/>
              </a:xfrm>
            </p:grpSpPr>
            <mc:AlternateContent xmlns:mc="http://schemas.openxmlformats.org/markup-compatibility/2006" xmlns:a14="http://schemas.microsoft.com/office/drawing/2010/main">
              <mc:Choice Requires="a14">
                <p:sp>
                  <p:nvSpPr>
                    <p:cNvPr id="13370" name="Object 55"/>
                    <p:cNvSpPr txBox="1"/>
                    <p:nvPr/>
                  </p:nvSpPr>
                  <p:spPr bwMode="auto">
                    <a:xfrm>
                      <a:off x="408" y="1952"/>
                      <a:ext cx="384" cy="288"/>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𝑞</m:t>
                                </m:r>
                              </m:e>
                              <m:sub>
                                <m:r>
                                  <a:rPr lang="zh-CN" altLang="en-US" i="1">
                                    <a:solidFill>
                                      <a:srgbClr val="000000"/>
                                    </a:solidFill>
                                    <a:latin typeface="Cambria Math" panose="02040503050406030204" pitchFamily="18" charset="0"/>
                                  </a:rPr>
                                  <m:t>1</m:t>
                                </m:r>
                              </m:sub>
                            </m:sSub>
                          </m:oMath>
                        </m:oMathPara>
                      </a14:m>
                      <a:endParaRPr lang="zh-CN" altLang="en-US"/>
                    </a:p>
                  </p:txBody>
                </p:sp>
              </mc:Choice>
              <mc:Fallback xmlns="">
                <p:sp>
                  <p:nvSpPr>
                    <p:cNvPr id="13370" name="Object 55"/>
                    <p:cNvSpPr txBox="1">
                      <a:spLocks noRot="1" noChangeAspect="1" noMove="1" noResize="1" noEditPoints="1" noAdjustHandles="1" noChangeArrowheads="1" noChangeShapeType="1" noTextEdit="1"/>
                    </p:cNvSpPr>
                    <p:nvPr/>
                  </p:nvSpPr>
                  <p:spPr bwMode="auto">
                    <a:xfrm>
                      <a:off x="408" y="1952"/>
                      <a:ext cx="384" cy="288"/>
                    </a:xfrm>
                    <a:prstGeom prst="rect">
                      <a:avLst/>
                    </a:prstGeom>
                    <a:blipFill>
                      <a:blip r:embed="rId18"/>
                      <a:stretch>
                        <a:fillRect r="-3000" b="-4000"/>
                      </a:stretch>
                    </a:blipFill>
                    <a:ln>
                      <a:noFill/>
                    </a:ln>
                  </p:spPr>
                  <p:txBody>
                    <a:bodyPr/>
                    <a:lstStyle/>
                    <a:p>
                      <a:r>
                        <a:rPr lang="zh-CN" altLang="en-US">
                          <a:noFill/>
                        </a:rPr>
                        <a:t> </a:t>
                      </a:r>
                    </a:p>
                  </p:txBody>
                </p:sp>
              </mc:Fallback>
            </mc:AlternateContent>
            <p:sp>
              <p:nvSpPr>
                <p:cNvPr id="13371" name="Line 56"/>
                <p:cNvSpPr>
                  <a:spLocks noChangeShapeType="1"/>
                </p:cNvSpPr>
                <p:nvPr/>
              </p:nvSpPr>
              <p:spPr bwMode="auto">
                <a:xfrm>
                  <a:off x="503" y="2349"/>
                  <a:ext cx="1364" cy="0"/>
                </a:xfrm>
                <a:prstGeom prst="line">
                  <a:avLst/>
                </a:prstGeom>
                <a:noFill/>
                <a:ln w="38100">
                  <a:solidFill>
                    <a:srgbClr val="3333CC"/>
                  </a:solidFill>
                  <a:round/>
                  <a:headEnd type="none" w="sm" len="sm"/>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13372" name="Object 58"/>
                    <p:cNvSpPr txBox="1"/>
                    <p:nvPr/>
                  </p:nvSpPr>
                  <p:spPr bwMode="auto">
                    <a:xfrm>
                      <a:off x="1780" y="1992"/>
                      <a:ext cx="392" cy="288"/>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𝑞</m:t>
                                </m:r>
                              </m:e>
                              <m:sub>
                                <m:r>
                                  <a:rPr lang="zh-CN" altLang="en-US" i="1">
                                    <a:solidFill>
                                      <a:srgbClr val="000000"/>
                                    </a:solidFill>
                                    <a:latin typeface="Cambria Math" panose="02040503050406030204" pitchFamily="18" charset="0"/>
                                  </a:rPr>
                                  <m:t>2</m:t>
                                </m:r>
                              </m:sub>
                            </m:sSub>
                          </m:oMath>
                        </m:oMathPara>
                      </a14:m>
                      <a:endParaRPr lang="zh-CN" altLang="en-US"/>
                    </a:p>
                  </p:txBody>
                </p:sp>
              </mc:Choice>
              <mc:Fallback xmlns="">
                <p:sp>
                  <p:nvSpPr>
                    <p:cNvPr id="13372" name="Object 58"/>
                    <p:cNvSpPr txBox="1">
                      <a:spLocks noRot="1" noChangeAspect="1" noMove="1" noResize="1" noEditPoints="1" noAdjustHandles="1" noChangeArrowheads="1" noChangeShapeType="1" noTextEdit="1"/>
                    </p:cNvSpPr>
                    <p:nvPr/>
                  </p:nvSpPr>
                  <p:spPr bwMode="auto">
                    <a:xfrm>
                      <a:off x="1780" y="1992"/>
                      <a:ext cx="392" cy="288"/>
                    </a:xfrm>
                    <a:prstGeom prst="rect">
                      <a:avLst/>
                    </a:prstGeom>
                    <a:blipFill>
                      <a:blip r:embed="rId19"/>
                      <a:stretch>
                        <a:fillRect r="-2941" b="-4000"/>
                      </a:stretch>
                    </a:blipFill>
                    <a:ln>
                      <a:noFill/>
                    </a:ln>
                  </p:spPr>
                  <p:txBody>
                    <a:bodyPr/>
                    <a:lstStyle/>
                    <a:p>
                      <a:r>
                        <a:rPr lang="zh-CN" altLang="en-US">
                          <a:noFill/>
                        </a:rPr>
                        <a:t> </a:t>
                      </a:r>
                    </a:p>
                  </p:txBody>
                </p:sp>
              </mc:Fallback>
            </mc:AlternateContent>
            <p:sp>
              <p:nvSpPr>
                <p:cNvPr id="13374" name="Oval 61"/>
                <p:cNvSpPr>
                  <a:spLocks noChangeArrowheads="1"/>
                </p:cNvSpPr>
                <p:nvPr/>
              </p:nvSpPr>
              <p:spPr bwMode="auto">
                <a:xfrm>
                  <a:off x="1779" y="2302"/>
                  <a:ext cx="88" cy="87"/>
                </a:xfrm>
                <a:prstGeom prst="ellipse">
                  <a:avLst/>
                </a:prstGeom>
                <a:solidFill>
                  <a:srgbClr val="CC3300"/>
                </a:solidFill>
                <a:ln w="12699">
                  <a:solidFill>
                    <a:srgbClr val="CC33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ea typeface="宋体" panose="02010600030101010101" pitchFamily="2" charset="-122"/>
                  </a:endParaRPr>
                </a:p>
              </p:txBody>
            </p:sp>
            <p:sp>
              <p:nvSpPr>
                <p:cNvPr id="13375" name="Oval 62"/>
                <p:cNvSpPr>
                  <a:spLocks noChangeArrowheads="1"/>
                </p:cNvSpPr>
                <p:nvPr/>
              </p:nvSpPr>
              <p:spPr bwMode="auto">
                <a:xfrm>
                  <a:off x="415" y="2302"/>
                  <a:ext cx="88" cy="87"/>
                </a:xfrm>
                <a:prstGeom prst="ellipse">
                  <a:avLst/>
                </a:prstGeom>
                <a:solidFill>
                  <a:srgbClr val="CC3300"/>
                </a:solidFill>
                <a:ln w="12699">
                  <a:solidFill>
                    <a:srgbClr val="CC33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ea typeface="宋体" panose="02010600030101010101" pitchFamily="2" charset="-122"/>
                  </a:endParaRPr>
                </a:p>
              </p:txBody>
            </p:sp>
          </p:grpSp>
          <p:sp>
            <p:nvSpPr>
              <p:cNvPr id="13368" name="Line 22"/>
              <p:cNvSpPr>
                <a:spLocks noChangeShapeType="1"/>
              </p:cNvSpPr>
              <p:nvPr/>
            </p:nvSpPr>
            <p:spPr bwMode="auto">
              <a:xfrm>
                <a:off x="1041302" y="3748608"/>
                <a:ext cx="862012" cy="0"/>
              </a:xfrm>
              <a:prstGeom prst="line">
                <a:avLst/>
              </a:prstGeom>
              <a:noFill/>
              <a:ln w="38100" cap="sq">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13369" name="Object 24"/>
                  <p:cNvSpPr txBox="1"/>
                  <p:nvPr/>
                </p:nvSpPr>
                <p:spPr bwMode="auto">
                  <a:xfrm>
                    <a:off x="1313399" y="3861321"/>
                    <a:ext cx="581025" cy="558800"/>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FF00FF"/>
                                  </a:solidFill>
                                  <a:latin typeface="Cambria Math" panose="02040503050406030204" pitchFamily="18" charset="0"/>
                                </a:rPr>
                              </m:ctrlPr>
                            </m:sSubPr>
                            <m:e>
                              <m:acc>
                                <m:accPr>
                                  <m:chr m:val="⃗"/>
                                  <m:ctrlPr>
                                    <a:rPr lang="zh-CN" altLang="en-US" i="1">
                                      <a:solidFill>
                                        <a:srgbClr val="FF00FF"/>
                                      </a:solidFill>
                                      <a:latin typeface="Cambria Math" panose="02040503050406030204" pitchFamily="18" charset="0"/>
                                    </a:rPr>
                                  </m:ctrlPr>
                                </m:accPr>
                                <m:e>
                                  <m:r>
                                    <m:rPr>
                                      <m:sty m:val="p"/>
                                    </m:rPr>
                                    <a:rPr lang="zh-CN" altLang="en-US" i="1">
                                      <a:solidFill>
                                        <a:srgbClr val="FF00FF"/>
                                      </a:solidFill>
                                      <a:latin typeface="Cambria Math" panose="02040503050406030204" pitchFamily="18" charset="0"/>
                                    </a:rPr>
                                    <m:t>e</m:t>
                                  </m:r>
                                </m:e>
                              </m:acc>
                            </m:e>
                            <m:sub>
                              <m:r>
                                <a:rPr lang="zh-CN" altLang="en-US" i="1">
                                  <a:solidFill>
                                    <a:srgbClr val="FF00FF"/>
                                  </a:solidFill>
                                  <a:latin typeface="Cambria Math" panose="02040503050406030204" pitchFamily="18" charset="0"/>
                                </a:rPr>
                                <m:t>𝐫𝟏</m:t>
                              </m:r>
                              <m:r>
                                <a:rPr lang="zh-CN" altLang="en-US" i="1">
                                  <a:solidFill>
                                    <a:srgbClr val="FF00FF"/>
                                  </a:solidFill>
                                  <a:latin typeface="Cambria Math" panose="02040503050406030204" pitchFamily="18" charset="0"/>
                                </a:rPr>
                                <m:t>2</m:t>
                              </m:r>
                            </m:sub>
                          </m:sSub>
                        </m:oMath>
                      </m:oMathPara>
                    </a14:m>
                    <a:endParaRPr lang="zh-CN" altLang="en-US"/>
                  </a:p>
                </p:txBody>
              </p:sp>
            </mc:Choice>
            <mc:Fallback xmlns="">
              <p:sp>
                <p:nvSpPr>
                  <p:cNvPr id="13369" name="Object 24"/>
                  <p:cNvSpPr txBox="1">
                    <a:spLocks noRot="1" noChangeAspect="1" noMove="1" noResize="1" noEditPoints="1" noAdjustHandles="1" noChangeArrowheads="1" noChangeShapeType="1" noTextEdit="1"/>
                  </p:cNvSpPr>
                  <p:nvPr/>
                </p:nvSpPr>
                <p:spPr bwMode="auto">
                  <a:xfrm>
                    <a:off x="1313399" y="3861321"/>
                    <a:ext cx="581025" cy="558800"/>
                  </a:xfrm>
                  <a:prstGeom prst="rect">
                    <a:avLst/>
                  </a:prstGeom>
                  <a:blipFill>
                    <a:blip r:embed="rId20"/>
                    <a:stretch>
                      <a:fillRect r="-9375"/>
                    </a:stretch>
                  </a:blipFill>
                  <a:ln>
                    <a:no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9" name="Object 27"/>
                <p:cNvSpPr txBox="1"/>
                <p:nvPr/>
              </p:nvSpPr>
              <p:spPr bwMode="auto">
                <a:xfrm>
                  <a:off x="2127327" y="3131530"/>
                  <a:ext cx="452301" cy="572914"/>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3333CC"/>
                                </a:solidFill>
                                <a:latin typeface="Cambria Math" panose="02040503050406030204" pitchFamily="18" charset="0"/>
                              </a:rPr>
                            </m:ctrlPr>
                          </m:sSubPr>
                          <m:e>
                            <m:r>
                              <a:rPr lang="zh-CN" altLang="en-US" i="1">
                                <a:solidFill>
                                  <a:srgbClr val="3333CC"/>
                                </a:solidFill>
                                <a:latin typeface="Cambria Math" panose="02040503050406030204" pitchFamily="18" charset="0"/>
                              </a:rPr>
                              <m:t>𝑟</m:t>
                            </m:r>
                          </m:e>
                          <m:sub>
                            <m:r>
                              <a:rPr lang="zh-CN" altLang="en-US" i="1">
                                <a:solidFill>
                                  <a:srgbClr val="3333CC"/>
                                </a:solidFill>
                                <a:latin typeface="Cambria Math" panose="02040503050406030204" pitchFamily="18" charset="0"/>
                              </a:rPr>
                              <m:t>12</m:t>
                            </m:r>
                          </m:sub>
                        </m:sSub>
                      </m:oMath>
                    </m:oMathPara>
                  </a14:m>
                  <a:endParaRPr lang="zh-CN" altLang="en-US"/>
                </a:p>
              </p:txBody>
            </p:sp>
          </mc:Choice>
          <mc:Fallback xmlns="">
            <p:sp>
              <p:nvSpPr>
                <p:cNvPr id="69" name="Object 27"/>
                <p:cNvSpPr txBox="1">
                  <a:spLocks noRot="1" noChangeAspect="1" noMove="1" noResize="1" noEditPoints="1" noAdjustHandles="1" noChangeArrowheads="1" noChangeShapeType="1" noTextEdit="1"/>
                </p:cNvSpPr>
                <p:nvPr/>
              </p:nvSpPr>
              <p:spPr bwMode="auto">
                <a:xfrm>
                  <a:off x="2127327" y="3131530"/>
                  <a:ext cx="452301" cy="572914"/>
                </a:xfrm>
                <a:prstGeom prst="rect">
                  <a:avLst/>
                </a:prstGeom>
                <a:blipFill>
                  <a:blip r:embed="rId21"/>
                  <a:stretch>
                    <a:fillRect r="-17568"/>
                  </a:stretch>
                </a:blipFill>
                <a:ln>
                  <a:no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1" name="Object 25"/>
              <p:cNvSpPr txBox="1"/>
              <p:nvPr/>
            </p:nvSpPr>
            <p:spPr bwMode="auto">
              <a:xfrm>
                <a:off x="7405688" y="3854549"/>
                <a:ext cx="513843" cy="571696"/>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CC3300"/>
                              </a:solidFill>
                              <a:latin typeface="Cambria Math" panose="02040503050406030204" pitchFamily="18" charset="0"/>
                            </a:rPr>
                          </m:ctrlPr>
                        </m:sSubPr>
                        <m:e>
                          <m:acc>
                            <m:accPr>
                              <m:chr m:val="⃗"/>
                              <m:ctrlPr>
                                <a:rPr lang="zh-CN" altLang="en-US" i="1">
                                  <a:solidFill>
                                    <a:srgbClr val="CC3300"/>
                                  </a:solidFill>
                                  <a:latin typeface="Cambria Math" panose="02040503050406030204" pitchFamily="18" charset="0"/>
                                </a:rPr>
                              </m:ctrlPr>
                            </m:accPr>
                            <m:e>
                              <m:r>
                                <a:rPr lang="zh-CN" altLang="en-US" i="1">
                                  <a:solidFill>
                                    <a:srgbClr val="CC3300"/>
                                  </a:solidFill>
                                  <a:latin typeface="Cambria Math" panose="02040503050406030204" pitchFamily="18" charset="0"/>
                                </a:rPr>
                                <m:t>𝐹</m:t>
                              </m:r>
                            </m:e>
                          </m:acc>
                        </m:e>
                        <m:sub>
                          <m:r>
                            <a:rPr lang="zh-CN" altLang="en-US" i="1">
                              <a:solidFill>
                                <a:srgbClr val="CC3300"/>
                              </a:solidFill>
                              <a:latin typeface="Cambria Math" panose="02040503050406030204" pitchFamily="18" charset="0"/>
                            </a:rPr>
                            <m:t>12</m:t>
                          </m:r>
                        </m:sub>
                      </m:sSub>
                    </m:oMath>
                  </m:oMathPara>
                </a14:m>
                <a:endParaRPr lang="zh-CN" altLang="en-US"/>
              </a:p>
            </p:txBody>
          </p:sp>
        </mc:Choice>
        <mc:Fallback xmlns="">
          <p:sp>
            <p:nvSpPr>
              <p:cNvPr id="71" name="Object 25"/>
              <p:cNvSpPr txBox="1">
                <a:spLocks noRot="1" noChangeAspect="1" noMove="1" noResize="1" noEditPoints="1" noAdjustHandles="1" noChangeArrowheads="1" noChangeShapeType="1" noTextEdit="1"/>
              </p:cNvSpPr>
              <p:nvPr/>
            </p:nvSpPr>
            <p:spPr bwMode="auto">
              <a:xfrm>
                <a:off x="7405688" y="3854549"/>
                <a:ext cx="513843" cy="571696"/>
              </a:xfrm>
              <a:prstGeom prst="rect">
                <a:avLst/>
              </a:prstGeom>
              <a:blipFill>
                <a:blip r:embed="rId2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Object 25"/>
              <p:cNvSpPr txBox="1"/>
              <p:nvPr/>
            </p:nvSpPr>
            <p:spPr bwMode="auto">
              <a:xfrm>
                <a:off x="3371309" y="3844265"/>
                <a:ext cx="513843" cy="571696"/>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CC3300"/>
                              </a:solidFill>
                              <a:latin typeface="Cambria Math" panose="02040503050406030204" pitchFamily="18" charset="0"/>
                            </a:rPr>
                          </m:ctrlPr>
                        </m:sSubPr>
                        <m:e>
                          <m:acc>
                            <m:accPr>
                              <m:chr m:val="⃗"/>
                              <m:ctrlPr>
                                <a:rPr lang="zh-CN" altLang="en-US" i="1">
                                  <a:solidFill>
                                    <a:srgbClr val="CC3300"/>
                                  </a:solidFill>
                                  <a:latin typeface="Cambria Math" panose="02040503050406030204" pitchFamily="18" charset="0"/>
                                </a:rPr>
                              </m:ctrlPr>
                            </m:accPr>
                            <m:e>
                              <m:r>
                                <a:rPr lang="zh-CN" altLang="en-US" i="1">
                                  <a:solidFill>
                                    <a:srgbClr val="CC3300"/>
                                  </a:solidFill>
                                  <a:latin typeface="Cambria Math" panose="02040503050406030204" pitchFamily="18" charset="0"/>
                                </a:rPr>
                                <m:t>𝐹</m:t>
                              </m:r>
                            </m:e>
                          </m:acc>
                        </m:e>
                        <m:sub>
                          <m:r>
                            <a:rPr lang="zh-CN" altLang="en-US" i="1">
                              <a:solidFill>
                                <a:srgbClr val="CC3300"/>
                              </a:solidFill>
                              <a:latin typeface="Cambria Math" panose="02040503050406030204" pitchFamily="18" charset="0"/>
                            </a:rPr>
                            <m:t>12</m:t>
                          </m:r>
                        </m:sub>
                      </m:sSub>
                    </m:oMath>
                  </m:oMathPara>
                </a14:m>
                <a:endParaRPr lang="zh-CN" altLang="en-US"/>
              </a:p>
            </p:txBody>
          </p:sp>
        </mc:Choice>
        <mc:Fallback xmlns="">
          <p:sp>
            <p:nvSpPr>
              <p:cNvPr id="72" name="Object 25"/>
              <p:cNvSpPr txBox="1">
                <a:spLocks noRot="1" noChangeAspect="1" noMove="1" noResize="1" noEditPoints="1" noAdjustHandles="1" noChangeArrowheads="1" noChangeShapeType="1" noTextEdit="1"/>
              </p:cNvSpPr>
              <p:nvPr/>
            </p:nvSpPr>
            <p:spPr bwMode="auto">
              <a:xfrm>
                <a:off x="3371309" y="3844265"/>
                <a:ext cx="513843" cy="571696"/>
              </a:xfrm>
              <a:prstGeom prst="rect">
                <a:avLst/>
              </a:prstGeom>
              <a:blipFill>
                <a:blip r:embed="rId2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Object 25"/>
              <p:cNvSpPr txBox="1"/>
              <p:nvPr/>
            </p:nvSpPr>
            <p:spPr bwMode="auto">
              <a:xfrm>
                <a:off x="7202741" y="2401946"/>
                <a:ext cx="513843" cy="571696"/>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CC3300"/>
                              </a:solidFill>
                              <a:latin typeface="Cambria Math" panose="02040503050406030204" pitchFamily="18" charset="0"/>
                            </a:rPr>
                          </m:ctrlPr>
                        </m:sSubPr>
                        <m:e>
                          <m:acc>
                            <m:accPr>
                              <m:chr m:val="⃗"/>
                              <m:ctrlPr>
                                <a:rPr lang="zh-CN" altLang="en-US" i="1">
                                  <a:solidFill>
                                    <a:srgbClr val="CC3300"/>
                                  </a:solidFill>
                                  <a:latin typeface="Cambria Math" panose="02040503050406030204" pitchFamily="18" charset="0"/>
                                </a:rPr>
                              </m:ctrlPr>
                            </m:accPr>
                            <m:e>
                              <m:r>
                                <a:rPr lang="zh-CN" altLang="en-US" i="1">
                                  <a:solidFill>
                                    <a:srgbClr val="CC3300"/>
                                  </a:solidFill>
                                  <a:latin typeface="Cambria Math" panose="02040503050406030204" pitchFamily="18" charset="0"/>
                                </a:rPr>
                                <m:t>𝐹</m:t>
                              </m:r>
                            </m:e>
                          </m:acc>
                        </m:e>
                        <m:sub>
                          <m:r>
                            <a:rPr lang="zh-CN" altLang="en-US" i="1">
                              <a:solidFill>
                                <a:srgbClr val="CC3300"/>
                              </a:solidFill>
                              <a:latin typeface="Cambria Math" panose="02040503050406030204" pitchFamily="18" charset="0"/>
                            </a:rPr>
                            <m:t>12</m:t>
                          </m:r>
                        </m:sub>
                      </m:sSub>
                    </m:oMath>
                  </m:oMathPara>
                </a14:m>
                <a:endParaRPr lang="zh-CN" altLang="en-US"/>
              </a:p>
            </p:txBody>
          </p:sp>
        </mc:Choice>
        <mc:Fallback xmlns="">
          <p:sp>
            <p:nvSpPr>
              <p:cNvPr id="73" name="Object 25"/>
              <p:cNvSpPr txBox="1">
                <a:spLocks noRot="1" noChangeAspect="1" noMove="1" noResize="1" noEditPoints="1" noAdjustHandles="1" noChangeArrowheads="1" noChangeShapeType="1" noTextEdit="1"/>
              </p:cNvSpPr>
              <p:nvPr/>
            </p:nvSpPr>
            <p:spPr bwMode="auto">
              <a:xfrm>
                <a:off x="7202741" y="2401946"/>
                <a:ext cx="513843" cy="571696"/>
              </a:xfrm>
              <a:prstGeom prst="rect">
                <a:avLst/>
              </a:prstGeom>
              <a:blipFill>
                <a:blip r:embed="rId24"/>
                <a:stretch>
                  <a:fillRect/>
                </a:stretch>
              </a:blipFill>
              <a:ln>
                <a:noFill/>
              </a:ln>
            </p:spPr>
            <p:txBody>
              <a:bodyPr/>
              <a:lstStyle/>
              <a:p>
                <a:r>
                  <a:rPr lang="zh-CN" altLang="en-US">
                    <a:noFill/>
                  </a:rPr>
                  <a:t> </a:t>
                </a:r>
              </a:p>
            </p:txBody>
          </p:sp>
        </mc:Fallback>
      </mc:AlternateContent>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933"/>
                                        </p:tgtEl>
                                        <p:attrNameLst>
                                          <p:attrName>style.visibility</p:attrName>
                                        </p:attrNameLst>
                                      </p:cBhvr>
                                      <p:to>
                                        <p:strVal val="visible"/>
                                      </p:to>
                                    </p:set>
                                    <p:animEffect transition="in" filter="fade">
                                      <p:cBhvr>
                                        <p:cTn id="7" dur="500"/>
                                        <p:tgtEl>
                                          <p:spTgt spid="389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937"/>
                                        </p:tgtEl>
                                        <p:attrNameLst>
                                          <p:attrName>style.visibility</p:attrName>
                                        </p:attrNameLst>
                                      </p:cBhvr>
                                      <p:to>
                                        <p:strVal val="visible"/>
                                      </p:to>
                                    </p:set>
                                    <p:animEffect transition="in" filter="fade">
                                      <p:cBhvr>
                                        <p:cTn id="10" dur="500"/>
                                        <p:tgtEl>
                                          <p:spTgt spid="389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943"/>
                                        </p:tgtEl>
                                        <p:attrNameLst>
                                          <p:attrName>style.visibility</p:attrName>
                                        </p:attrNameLst>
                                      </p:cBhvr>
                                      <p:to>
                                        <p:strVal val="visible"/>
                                      </p:to>
                                    </p:set>
                                    <p:animEffect transition="in" filter="fade">
                                      <p:cBhvr>
                                        <p:cTn id="15" dur="500"/>
                                        <p:tgtEl>
                                          <p:spTgt spid="389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500"/>
                                        <p:tgtEl>
                                          <p:spTgt spid="7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8948"/>
                                        </p:tgtEl>
                                        <p:attrNameLst>
                                          <p:attrName>style.visibility</p:attrName>
                                        </p:attrNameLst>
                                      </p:cBhvr>
                                      <p:to>
                                        <p:strVal val="visible"/>
                                      </p:to>
                                    </p:set>
                                    <p:animEffect transition="in" filter="fade">
                                      <p:cBhvr>
                                        <p:cTn id="23" dur="500"/>
                                        <p:tgtEl>
                                          <p:spTgt spid="3894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500"/>
                                        <p:tgtEl>
                                          <p:spTgt spid="7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8953"/>
                                        </p:tgtEl>
                                        <p:attrNameLst>
                                          <p:attrName>style.visibility</p:attrName>
                                        </p:attrNameLst>
                                      </p:cBhvr>
                                      <p:to>
                                        <p:strVal val="visible"/>
                                      </p:to>
                                    </p:set>
                                    <p:animEffect transition="in" filter="fade">
                                      <p:cBhvr>
                                        <p:cTn id="31" dur="500"/>
                                        <p:tgtEl>
                                          <p:spTgt spid="3895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500"/>
                                        <p:tgtEl>
                                          <p:spTgt spid="7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8975"/>
                                        </p:tgtEl>
                                        <p:attrNameLst>
                                          <p:attrName>style.visibility</p:attrName>
                                        </p:attrNameLst>
                                      </p:cBhvr>
                                      <p:to>
                                        <p:strVal val="visible"/>
                                      </p:to>
                                    </p:set>
                                    <p:animEffect transition="in" filter="fade">
                                      <p:cBhvr>
                                        <p:cTn id="39" dur="500"/>
                                        <p:tgtEl>
                                          <p:spTgt spid="3897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378"/>
                                        </p:tgtEl>
                                        <p:attrNameLst>
                                          <p:attrName>style.visibility</p:attrName>
                                        </p:attrNameLst>
                                      </p:cBhvr>
                                      <p:to>
                                        <p:strVal val="visible"/>
                                      </p:to>
                                    </p:set>
                                    <p:animEffect transition="in" filter="fade">
                                      <p:cBhvr>
                                        <p:cTn id="42" dur="500"/>
                                        <p:tgtEl>
                                          <p:spTgt spid="13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33" grpId="0" animBg="1"/>
      <p:bldP spid="38937" grpId="0"/>
      <p:bldP spid="38948" grpId="0" animBg="1"/>
      <p:bldP spid="38975" grpId="0"/>
      <p:bldP spid="13378" grpId="0"/>
      <p:bldP spid="38943" grpId="0" animBg="1"/>
      <p:bldP spid="38953" grpId="0" animBg="1"/>
      <p:bldP spid="71" grpId="0"/>
      <p:bldP spid="72" grpId="0"/>
      <p:bldP spid="7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437958" y="1183759"/>
            <a:ext cx="19768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
                <a:srgbClr val="CC3300"/>
              </a:buClr>
              <a:buFont typeface="Wingdings" panose="05000000000000000000" pitchFamily="2" charset="2"/>
              <a:buChar char="Ø"/>
            </a:pPr>
            <a:r>
              <a:rPr kumimoji="1" lang="zh-CN" altLang="en-US" sz="2800" i="1" dirty="0">
                <a:solidFill>
                  <a:srgbClr val="3333CC"/>
                </a:solidFill>
                <a:latin typeface="微软雅黑" panose="020B0503020204020204" pitchFamily="34" charset="-122"/>
                <a:ea typeface="微软雅黑" panose="020B0503020204020204" pitchFamily="34" charset="-122"/>
              </a:rPr>
              <a:t> </a:t>
            </a:r>
            <a:r>
              <a:rPr kumimoji="1" lang="en-US" altLang="zh-CN" sz="2800" i="1" dirty="0">
                <a:solidFill>
                  <a:srgbClr val="3333CC"/>
                </a:solidFill>
                <a:latin typeface="+mn-lt"/>
                <a:ea typeface="微软雅黑" panose="020B0503020204020204" pitchFamily="34" charset="-122"/>
              </a:rPr>
              <a:t>k</a:t>
            </a:r>
            <a:r>
              <a:rPr kumimoji="1" lang="en-US" altLang="zh-CN" sz="2800" i="1" dirty="0">
                <a:solidFill>
                  <a:srgbClr val="3333CC"/>
                </a:solidFill>
                <a:latin typeface="微软雅黑" panose="020B0503020204020204" pitchFamily="34" charset="-122"/>
                <a:ea typeface="微软雅黑" panose="020B0503020204020204" pitchFamily="34" charset="-122"/>
              </a:rPr>
              <a:t> </a:t>
            </a:r>
            <a:r>
              <a:rPr kumimoji="1" lang="zh-CN" altLang="en-US" sz="2800" dirty="0">
                <a:solidFill>
                  <a:srgbClr val="3333CC"/>
                </a:solidFill>
                <a:latin typeface="微软雅黑" panose="020B0503020204020204" pitchFamily="34" charset="-122"/>
                <a:ea typeface="微软雅黑" panose="020B0503020204020204" pitchFamily="34" charset="-122"/>
              </a:rPr>
              <a:t>的取值</a:t>
            </a:r>
            <a:endParaRPr kumimoji="1" lang="zh-CN" altLang="en-US" sz="2800" b="0" dirty="0">
              <a:solidFill>
                <a:srgbClr val="3333CC"/>
              </a:solidFill>
              <a:latin typeface="微软雅黑" panose="020B0503020204020204" pitchFamily="34" charset="-122"/>
              <a:ea typeface="微软雅黑" panose="020B0503020204020204" pitchFamily="34" charset="-122"/>
            </a:endParaRPr>
          </a:p>
        </p:txBody>
      </p:sp>
      <p:sp>
        <p:nvSpPr>
          <p:cNvPr id="39939" name="Text Box 3"/>
          <p:cNvSpPr txBox="1">
            <a:spLocks noChangeArrowheads="1"/>
          </p:cNvSpPr>
          <p:nvPr/>
        </p:nvSpPr>
        <p:spPr bwMode="auto">
          <a:xfrm>
            <a:off x="1043608" y="1343025"/>
            <a:ext cx="72390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kumimoji="1" lang="zh-CN" altLang="en-US" sz="2800" dirty="0">
                <a:solidFill>
                  <a:srgbClr val="3333CC"/>
                </a:solidFill>
                <a:latin typeface="微软雅黑" panose="020B0503020204020204" pitchFamily="34" charset="-122"/>
                <a:ea typeface="微软雅黑" panose="020B0503020204020204" pitchFamily="34" charset="-122"/>
              </a:rPr>
              <a:t>国际单位制</a:t>
            </a:r>
            <a:r>
              <a:rPr kumimoji="1" lang="en-US" altLang="zh-CN" sz="2800" dirty="0">
                <a:solidFill>
                  <a:srgbClr val="3333CC"/>
                </a:solidFill>
                <a:latin typeface="微软雅黑" panose="020B0503020204020204" pitchFamily="34" charset="-122"/>
                <a:ea typeface="微软雅黑" panose="020B0503020204020204" pitchFamily="34" charset="-122"/>
              </a:rPr>
              <a:t>(SI)</a:t>
            </a:r>
            <a:r>
              <a:rPr kumimoji="1" lang="zh-CN" altLang="en-US" sz="2800" dirty="0">
                <a:solidFill>
                  <a:srgbClr val="3333CC"/>
                </a:solidFill>
                <a:latin typeface="微软雅黑" panose="020B0503020204020204" pitchFamily="34" charset="-122"/>
                <a:ea typeface="微软雅黑" panose="020B0503020204020204" pitchFamily="34" charset="-122"/>
              </a:rPr>
              <a:t>中</a:t>
            </a:r>
          </a:p>
          <a:p>
            <a:pPr algn="ctr">
              <a:spcBef>
                <a:spcPct val="50000"/>
              </a:spcBef>
              <a:buFontTx/>
              <a:buNone/>
            </a:pPr>
            <a:r>
              <a:rPr kumimoji="1" lang="en-US" altLang="zh-CN" sz="2800" i="1" dirty="0">
                <a:solidFill>
                  <a:srgbClr val="CC3300"/>
                </a:solidFill>
                <a:ea typeface="宋体" panose="02010600030101010101" pitchFamily="2" charset="-122"/>
              </a:rPr>
              <a:t>k</a:t>
            </a:r>
            <a:r>
              <a:rPr kumimoji="1" lang="en-US" altLang="zh-CN" sz="2800" dirty="0">
                <a:solidFill>
                  <a:srgbClr val="CC3300"/>
                </a:solidFill>
                <a:ea typeface="宋体" panose="02010600030101010101" pitchFamily="2" charset="-122"/>
              </a:rPr>
              <a:t> = 8.99×10</a:t>
            </a:r>
            <a:r>
              <a:rPr kumimoji="1" lang="en-US" altLang="zh-CN" sz="2800" baseline="30000" dirty="0">
                <a:solidFill>
                  <a:srgbClr val="CC3300"/>
                </a:solidFill>
                <a:ea typeface="宋体" panose="02010600030101010101" pitchFamily="2" charset="-122"/>
              </a:rPr>
              <a:t>9 </a:t>
            </a:r>
            <a:r>
              <a:rPr kumimoji="1" lang="en-US" altLang="zh-CN" sz="2800" dirty="0">
                <a:solidFill>
                  <a:srgbClr val="CC3300"/>
                </a:solidFill>
                <a:ea typeface="宋体" panose="02010600030101010101" pitchFamily="2" charset="-122"/>
              </a:rPr>
              <a:t>N·m</a:t>
            </a:r>
            <a:r>
              <a:rPr kumimoji="1" lang="en-US" altLang="zh-CN" sz="2800" baseline="30000" dirty="0">
                <a:solidFill>
                  <a:srgbClr val="CC3300"/>
                </a:solidFill>
                <a:ea typeface="宋体" panose="02010600030101010101" pitchFamily="2" charset="-122"/>
              </a:rPr>
              <a:t>2</a:t>
            </a:r>
            <a:r>
              <a:rPr kumimoji="1" lang="en-US" altLang="zh-CN" sz="2800" dirty="0">
                <a:solidFill>
                  <a:srgbClr val="CC3300"/>
                </a:solidFill>
                <a:ea typeface="宋体" panose="02010600030101010101" pitchFamily="2" charset="-122"/>
              </a:rPr>
              <a:t>/C</a:t>
            </a:r>
            <a:r>
              <a:rPr kumimoji="1" lang="en-US" altLang="zh-CN" sz="2800" baseline="30000" dirty="0">
                <a:solidFill>
                  <a:srgbClr val="CC3300"/>
                </a:solidFill>
                <a:ea typeface="宋体" panose="02010600030101010101" pitchFamily="2" charset="-122"/>
              </a:rPr>
              <a:t>2</a:t>
            </a:r>
            <a:endParaRPr kumimoji="1" lang="en-US" altLang="zh-CN" sz="2800" b="0" dirty="0">
              <a:solidFill>
                <a:srgbClr val="CC3300"/>
              </a:solidFill>
              <a:ea typeface="宋体" panose="02010600030101010101" pitchFamily="2" charset="-122"/>
            </a:endParaRPr>
          </a:p>
        </p:txBody>
      </p:sp>
      <p:sp>
        <p:nvSpPr>
          <p:cNvPr id="39940" name="Rectangle 4"/>
          <p:cNvSpPr>
            <a:spLocks noChangeArrowheads="1"/>
          </p:cNvSpPr>
          <p:nvPr/>
        </p:nvSpPr>
        <p:spPr bwMode="auto">
          <a:xfrm>
            <a:off x="533400" y="2608263"/>
            <a:ext cx="5562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har char="•"/>
              <a:defRPr sz="3200">
                <a:solidFill>
                  <a:schemeClr val="tx1"/>
                </a:solidFill>
                <a:latin typeface="Times New Roman" panose="02020603050405020304" pitchFamily="18" charset="0"/>
              </a:defRPr>
            </a:lvl1pPr>
            <a:lvl2pPr marL="742950" indent="-285750" defTabSz="762000">
              <a:spcBef>
                <a:spcPct val="20000"/>
              </a:spcBef>
              <a:buChar char="–"/>
              <a:defRPr sz="2800">
                <a:solidFill>
                  <a:schemeClr val="tx1"/>
                </a:solidFill>
                <a:latin typeface="Times New Roman" panose="02020603050405020304" pitchFamily="18" charset="0"/>
              </a:defRPr>
            </a:lvl2pPr>
            <a:lvl3pPr marL="1143000" indent="-228600" defTabSz="762000">
              <a:spcBef>
                <a:spcPct val="20000"/>
              </a:spcBef>
              <a:buChar char="•"/>
              <a:defRPr sz="24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20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
                <a:srgbClr val="CC3300"/>
              </a:buClr>
              <a:buFont typeface="Wingdings" panose="05000000000000000000" pitchFamily="2" charset="2"/>
              <a:buChar char="Ø"/>
            </a:pPr>
            <a:r>
              <a:rPr kumimoji="1" lang="zh-CN" altLang="en-US" sz="2800" dirty="0">
                <a:solidFill>
                  <a:srgbClr val="3333CC"/>
                </a:solidFill>
                <a:latin typeface="微软雅黑" panose="020B0503020204020204" pitchFamily="34" charset="-122"/>
                <a:ea typeface="微软雅黑" panose="020B0503020204020204" pitchFamily="34" charset="-122"/>
              </a:rPr>
              <a:t> </a:t>
            </a:r>
            <a:r>
              <a:rPr kumimoji="1" lang="en-US" altLang="zh-CN" sz="2800" dirty="0">
                <a:solidFill>
                  <a:srgbClr val="3333CC"/>
                </a:solidFill>
                <a:latin typeface="微软雅黑" panose="020B0503020204020204" pitchFamily="34" charset="-122"/>
                <a:ea typeface="微软雅黑" panose="020B0503020204020204" pitchFamily="34" charset="-122"/>
              </a:rPr>
              <a:t>SI</a:t>
            </a:r>
            <a:r>
              <a:rPr kumimoji="1" lang="zh-CN" altLang="en-US" sz="2800" dirty="0">
                <a:solidFill>
                  <a:srgbClr val="3333CC"/>
                </a:solidFill>
                <a:latin typeface="微软雅黑" panose="020B0503020204020204" pitchFamily="34" charset="-122"/>
                <a:ea typeface="微软雅黑" panose="020B0503020204020204" pitchFamily="34" charset="-122"/>
              </a:rPr>
              <a:t>中库仑定律的常用形式</a:t>
            </a:r>
          </a:p>
        </p:txBody>
      </p:sp>
      <p:sp>
        <p:nvSpPr>
          <p:cNvPr id="39941" name="Rectangle 5"/>
          <p:cNvSpPr>
            <a:spLocks noChangeArrowheads="1"/>
          </p:cNvSpPr>
          <p:nvPr/>
        </p:nvSpPr>
        <p:spPr bwMode="auto">
          <a:xfrm>
            <a:off x="827584" y="3339194"/>
            <a:ext cx="99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har char="•"/>
              <a:defRPr sz="3200">
                <a:solidFill>
                  <a:schemeClr val="tx1"/>
                </a:solidFill>
                <a:latin typeface="Times New Roman" panose="02020603050405020304" pitchFamily="18" charset="0"/>
              </a:defRPr>
            </a:lvl1pPr>
            <a:lvl2pPr marL="742950" indent="-285750" defTabSz="762000">
              <a:spcBef>
                <a:spcPct val="20000"/>
              </a:spcBef>
              <a:buChar char="–"/>
              <a:defRPr sz="2800">
                <a:solidFill>
                  <a:schemeClr val="tx1"/>
                </a:solidFill>
                <a:latin typeface="Times New Roman" panose="02020603050405020304" pitchFamily="18" charset="0"/>
              </a:defRPr>
            </a:lvl2pPr>
            <a:lvl3pPr marL="1143000" indent="-228600" defTabSz="762000">
              <a:spcBef>
                <a:spcPct val="20000"/>
              </a:spcBef>
              <a:buChar char="•"/>
              <a:defRPr sz="2400">
                <a:solidFill>
                  <a:schemeClr val="tx1"/>
                </a:solidFill>
                <a:latin typeface="Times New Roman" panose="02020603050405020304" pitchFamily="18" charset="0"/>
              </a:defRPr>
            </a:lvl3pPr>
            <a:lvl4pPr marL="1600200" indent="-228600" defTabSz="762000">
              <a:spcBef>
                <a:spcPct val="20000"/>
              </a:spcBef>
              <a:buChar char="–"/>
              <a:defRPr sz="2000">
                <a:solidFill>
                  <a:schemeClr val="tx1"/>
                </a:solidFill>
                <a:latin typeface="Times New Roman" panose="02020603050405020304" pitchFamily="18" charset="0"/>
              </a:defRPr>
            </a:lvl4pPr>
            <a:lvl5pPr marL="2057400" indent="-228600" defTabSz="762000">
              <a:spcBef>
                <a:spcPct val="20000"/>
              </a:spcBef>
              <a:buChar char="»"/>
              <a:defRPr sz="2000">
                <a:solidFill>
                  <a:schemeClr val="tx1"/>
                </a:solidFill>
                <a:latin typeface="Times New Roman" panose="02020603050405020304" pitchFamily="18" charset="0"/>
              </a:defRPr>
            </a:lvl5pPr>
            <a:lvl6pPr marL="2514600" indent="-228600" defTabSz="7620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7620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7620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7620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kumimoji="1" lang="zh-CN" altLang="en-US" sz="2800" dirty="0">
                <a:solidFill>
                  <a:srgbClr val="3333CC"/>
                </a:solidFill>
                <a:latin typeface="微软雅黑" panose="020B0503020204020204" pitchFamily="34" charset="-122"/>
                <a:ea typeface="微软雅黑" panose="020B0503020204020204" pitchFamily="34" charset="-122"/>
              </a:rPr>
              <a:t>令</a:t>
            </a:r>
          </a:p>
        </p:txBody>
      </p:sp>
      <mc:AlternateContent xmlns:mc="http://schemas.openxmlformats.org/markup-compatibility/2006" xmlns:a14="http://schemas.microsoft.com/office/drawing/2010/main">
        <mc:Choice Requires="a14">
          <p:sp>
            <p:nvSpPr>
              <p:cNvPr id="39942" name="Object 6"/>
              <p:cNvSpPr txBox="1"/>
              <p:nvPr/>
            </p:nvSpPr>
            <p:spPr bwMode="auto">
              <a:xfrm>
                <a:off x="1614162" y="3680828"/>
                <a:ext cx="1497980" cy="1123950"/>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4</m:t>
                          </m:r>
                          <m:r>
                            <m:rPr>
                              <m:sty m:val="p"/>
                            </m:rPr>
                            <a:rPr lang="zh-CN" altLang="en-US" i="0">
                              <a:solidFill>
                                <a:srgbClr val="000000"/>
                              </a:solidFill>
                              <a:latin typeface="Cambria Math" panose="02040503050406030204" pitchFamily="18" charset="0"/>
                            </a:rPr>
                            <m:t>π</m:t>
                          </m:r>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𝜀</m:t>
                              </m:r>
                            </m:e>
                            <m:sub>
                              <m:r>
                                <a:rPr lang="zh-CN" altLang="en-US" i="1">
                                  <a:solidFill>
                                    <a:srgbClr val="000000"/>
                                  </a:solidFill>
                                  <a:latin typeface="Cambria Math" panose="02040503050406030204" pitchFamily="18" charset="0"/>
                                </a:rPr>
                                <m:t>0</m:t>
                              </m:r>
                            </m:sub>
                          </m:sSub>
                        </m:den>
                      </m:f>
                    </m:oMath>
                  </m:oMathPara>
                </a14:m>
                <a:endParaRPr lang="zh-CN" altLang="en-US" dirty="0"/>
              </a:p>
            </p:txBody>
          </p:sp>
        </mc:Choice>
        <mc:Fallback xmlns="">
          <p:sp>
            <p:nvSpPr>
              <p:cNvPr id="39942" name="Object 6"/>
              <p:cNvSpPr txBox="1">
                <a:spLocks noRot="1" noChangeAspect="1" noMove="1" noResize="1" noEditPoints="1" noAdjustHandles="1" noChangeArrowheads="1" noChangeShapeType="1" noTextEdit="1"/>
              </p:cNvSpPr>
              <p:nvPr/>
            </p:nvSpPr>
            <p:spPr bwMode="auto">
              <a:xfrm>
                <a:off x="1614162" y="3680828"/>
                <a:ext cx="1497980" cy="1123950"/>
              </a:xfrm>
              <a:prstGeom prst="rect">
                <a:avLst/>
              </a:prstGeom>
              <a:blipFill>
                <a:blip r:embed="rId2"/>
                <a:stretch>
                  <a:fillRect/>
                </a:stretch>
              </a:blipFill>
              <a:ln>
                <a:noFill/>
              </a:ln>
              <a:effectLst/>
            </p:spPr>
            <p:txBody>
              <a:bodyPr/>
              <a:lstStyle/>
              <a:p>
                <a:r>
                  <a:rPr lang="zh-CN" altLang="en-US">
                    <a:noFill/>
                  </a:rPr>
                  <a:t> </a:t>
                </a:r>
              </a:p>
            </p:txBody>
          </p:sp>
        </mc:Fallback>
      </mc:AlternateContent>
      <p:grpSp>
        <p:nvGrpSpPr>
          <p:cNvPr id="5" name="组合 4"/>
          <p:cNvGrpSpPr>
            <a:grpSpLocks/>
          </p:cNvGrpSpPr>
          <p:nvPr/>
        </p:nvGrpSpPr>
        <p:grpSpPr bwMode="auto">
          <a:xfrm>
            <a:off x="5531560" y="3970981"/>
            <a:ext cx="4115986" cy="1667594"/>
            <a:chOff x="3996561" y="4813164"/>
            <a:chExt cx="4116188" cy="1667424"/>
          </a:xfrm>
        </p:grpSpPr>
        <mc:AlternateContent xmlns:mc="http://schemas.openxmlformats.org/markup-compatibility/2006" xmlns:a14="http://schemas.microsoft.com/office/drawing/2010/main">
          <mc:Choice Requires="a14">
            <p:sp>
              <p:nvSpPr>
                <p:cNvPr id="14348" name="Object 10"/>
                <p:cNvSpPr txBox="1"/>
                <p:nvPr/>
              </p:nvSpPr>
              <p:spPr bwMode="auto">
                <a:xfrm>
                  <a:off x="3996561" y="4813164"/>
                  <a:ext cx="3586205" cy="102212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CC3300"/>
                                </a:solidFill>
                                <a:latin typeface="Cambria Math" panose="02040503050406030204" pitchFamily="18" charset="0"/>
                              </a:rPr>
                            </m:ctrlPr>
                          </m:sSubPr>
                          <m:e>
                            <m:acc>
                              <m:accPr>
                                <m:chr m:val="⃑"/>
                                <m:ctrlPr>
                                  <a:rPr lang="zh-CN" altLang="en-US" i="1">
                                    <a:solidFill>
                                      <a:srgbClr val="CC3300"/>
                                    </a:solidFill>
                                    <a:latin typeface="Cambria Math" panose="02040503050406030204" pitchFamily="18" charset="0"/>
                                  </a:rPr>
                                </m:ctrlPr>
                              </m:accPr>
                              <m:e>
                                <m:r>
                                  <a:rPr lang="zh-CN" altLang="en-US" i="1">
                                    <a:solidFill>
                                      <a:srgbClr val="CC3300"/>
                                    </a:solidFill>
                                    <a:latin typeface="Cambria Math" panose="02040503050406030204" pitchFamily="18" charset="0"/>
                                  </a:rPr>
                                  <m:t>𝐹</m:t>
                                </m:r>
                              </m:e>
                            </m:acc>
                          </m:e>
                          <m:sub>
                            <m:r>
                              <a:rPr lang="zh-CN" altLang="en-US" i="1">
                                <a:solidFill>
                                  <a:srgbClr val="CC3300"/>
                                </a:solidFill>
                                <a:latin typeface="Cambria Math" panose="02040503050406030204" pitchFamily="18" charset="0"/>
                              </a:rPr>
                              <m:t>12</m:t>
                            </m:r>
                          </m:sub>
                        </m:sSub>
                        <m:r>
                          <a:rPr lang="zh-CN" altLang="en-US" i="1">
                            <a:solidFill>
                              <a:srgbClr val="CC3300"/>
                            </a:solidFill>
                            <a:latin typeface="Cambria Math" panose="02040503050406030204" pitchFamily="18" charset="0"/>
                          </a:rPr>
                          <m:t>=</m:t>
                        </m:r>
                        <m:f>
                          <m:fPr>
                            <m:ctrlPr>
                              <a:rPr lang="zh-CN" altLang="en-US" i="1">
                                <a:solidFill>
                                  <a:srgbClr val="CC3300"/>
                                </a:solidFill>
                                <a:latin typeface="Cambria Math" panose="02040503050406030204" pitchFamily="18" charset="0"/>
                              </a:rPr>
                            </m:ctrlPr>
                          </m:fPr>
                          <m:num>
                            <m:sSub>
                              <m:sSubPr>
                                <m:ctrlPr>
                                  <a:rPr lang="zh-CN" altLang="en-US" i="1">
                                    <a:solidFill>
                                      <a:srgbClr val="CC3300"/>
                                    </a:solidFill>
                                    <a:latin typeface="Cambria Math" panose="02040503050406030204" pitchFamily="18" charset="0"/>
                                  </a:rPr>
                                </m:ctrlPr>
                              </m:sSubPr>
                              <m:e>
                                <m:r>
                                  <a:rPr lang="zh-CN" altLang="en-US" i="1">
                                    <a:solidFill>
                                      <a:srgbClr val="CC3300"/>
                                    </a:solidFill>
                                    <a:latin typeface="Cambria Math" panose="02040503050406030204" pitchFamily="18" charset="0"/>
                                  </a:rPr>
                                  <m:t>𝑞</m:t>
                                </m:r>
                              </m:e>
                              <m:sub>
                                <m:r>
                                  <a:rPr lang="zh-CN" altLang="en-US" i="1">
                                    <a:solidFill>
                                      <a:srgbClr val="CC3300"/>
                                    </a:solidFill>
                                    <a:latin typeface="Cambria Math" panose="02040503050406030204" pitchFamily="18" charset="0"/>
                                  </a:rPr>
                                  <m:t>1</m:t>
                                </m:r>
                              </m:sub>
                            </m:sSub>
                            <m:sSub>
                              <m:sSubPr>
                                <m:ctrlPr>
                                  <a:rPr lang="zh-CN" altLang="en-US" i="1">
                                    <a:solidFill>
                                      <a:srgbClr val="CC3300"/>
                                    </a:solidFill>
                                    <a:latin typeface="Cambria Math" panose="02040503050406030204" pitchFamily="18" charset="0"/>
                                  </a:rPr>
                                </m:ctrlPr>
                              </m:sSubPr>
                              <m:e>
                                <m:r>
                                  <a:rPr lang="zh-CN" altLang="en-US" i="1">
                                    <a:solidFill>
                                      <a:srgbClr val="CC3300"/>
                                    </a:solidFill>
                                    <a:latin typeface="Cambria Math" panose="02040503050406030204" pitchFamily="18" charset="0"/>
                                  </a:rPr>
                                  <m:t>𝑞</m:t>
                                </m:r>
                              </m:e>
                              <m:sub>
                                <m:r>
                                  <a:rPr lang="zh-CN" altLang="en-US" i="1">
                                    <a:solidFill>
                                      <a:srgbClr val="CC3300"/>
                                    </a:solidFill>
                                    <a:latin typeface="Cambria Math" panose="02040503050406030204" pitchFamily="18" charset="0"/>
                                  </a:rPr>
                                  <m:t>2</m:t>
                                </m:r>
                              </m:sub>
                            </m:sSub>
                          </m:num>
                          <m:den>
                            <m:r>
                              <a:rPr lang="zh-CN" altLang="en-US" i="1">
                                <a:solidFill>
                                  <a:srgbClr val="CC3300"/>
                                </a:solidFill>
                                <a:latin typeface="Cambria Math" panose="02040503050406030204" pitchFamily="18" charset="0"/>
                              </a:rPr>
                              <m:t>4</m:t>
                            </m:r>
                            <m:r>
                              <m:rPr>
                                <m:sty m:val="p"/>
                              </m:rPr>
                              <a:rPr lang="zh-CN" altLang="en-US" i="0">
                                <a:solidFill>
                                  <a:srgbClr val="CC3300"/>
                                </a:solidFill>
                                <a:latin typeface="Cambria Math" panose="02040503050406030204" pitchFamily="18" charset="0"/>
                              </a:rPr>
                              <m:t>π</m:t>
                            </m:r>
                            <m:sSub>
                              <m:sSubPr>
                                <m:ctrlPr>
                                  <a:rPr lang="zh-CN" altLang="en-US" i="1">
                                    <a:solidFill>
                                      <a:srgbClr val="CC3300"/>
                                    </a:solidFill>
                                    <a:latin typeface="Cambria Math" panose="02040503050406030204" pitchFamily="18" charset="0"/>
                                  </a:rPr>
                                </m:ctrlPr>
                              </m:sSubPr>
                              <m:e>
                                <m:r>
                                  <a:rPr lang="zh-CN" altLang="en-US" i="1">
                                    <a:solidFill>
                                      <a:srgbClr val="CC3300"/>
                                    </a:solidFill>
                                    <a:latin typeface="Cambria Math" panose="02040503050406030204" pitchFamily="18" charset="0"/>
                                  </a:rPr>
                                  <m:t>𝜀</m:t>
                                </m:r>
                              </m:e>
                              <m:sub>
                                <m:r>
                                  <a:rPr lang="zh-CN" altLang="en-US" i="1">
                                    <a:solidFill>
                                      <a:srgbClr val="CC3300"/>
                                    </a:solidFill>
                                    <a:latin typeface="Cambria Math" panose="02040503050406030204" pitchFamily="18" charset="0"/>
                                  </a:rPr>
                                  <m:t>0</m:t>
                                </m:r>
                              </m:sub>
                            </m:sSub>
                            <m:sSubSup>
                              <m:sSubSupPr>
                                <m:ctrlPr>
                                  <a:rPr lang="zh-CN" altLang="en-US" i="1">
                                    <a:solidFill>
                                      <a:srgbClr val="CC3300"/>
                                    </a:solidFill>
                                    <a:latin typeface="Cambria Math" panose="02040503050406030204" pitchFamily="18" charset="0"/>
                                  </a:rPr>
                                </m:ctrlPr>
                              </m:sSubSupPr>
                              <m:e>
                                <m:r>
                                  <a:rPr lang="zh-CN" altLang="en-US" i="1">
                                    <a:solidFill>
                                      <a:srgbClr val="CC3300"/>
                                    </a:solidFill>
                                    <a:latin typeface="Cambria Math" panose="02040503050406030204" pitchFamily="18" charset="0"/>
                                  </a:rPr>
                                  <m:t>𝑟</m:t>
                                </m:r>
                              </m:e>
                              <m:sub>
                                <m:r>
                                  <a:rPr lang="zh-CN" altLang="en-US" i="1">
                                    <a:solidFill>
                                      <a:srgbClr val="CC3300"/>
                                    </a:solidFill>
                                    <a:latin typeface="Cambria Math" panose="02040503050406030204" pitchFamily="18" charset="0"/>
                                  </a:rPr>
                                  <m:t>12</m:t>
                                </m:r>
                              </m:sub>
                              <m:sup>
                                <m:r>
                                  <a:rPr lang="zh-CN" altLang="en-US" i="1">
                                    <a:solidFill>
                                      <a:srgbClr val="CC3300"/>
                                    </a:solidFill>
                                    <a:latin typeface="Cambria Math" panose="02040503050406030204" pitchFamily="18" charset="0"/>
                                  </a:rPr>
                                  <m:t>2</m:t>
                                </m:r>
                              </m:sup>
                            </m:sSubSup>
                          </m:den>
                        </m:f>
                        <m:sSub>
                          <m:sSubPr>
                            <m:ctrlPr>
                              <a:rPr lang="zh-CN" altLang="en-US" i="1">
                                <a:solidFill>
                                  <a:srgbClr val="CC3300"/>
                                </a:solidFill>
                                <a:latin typeface="Cambria Math" panose="02040503050406030204" pitchFamily="18" charset="0"/>
                              </a:rPr>
                            </m:ctrlPr>
                          </m:sSubPr>
                          <m:e>
                            <m:acc>
                              <m:accPr>
                                <m:chr m:val="⃗"/>
                                <m:ctrlPr>
                                  <a:rPr lang="zh-CN" altLang="en-US" i="1">
                                    <a:solidFill>
                                      <a:srgbClr val="CC3300"/>
                                    </a:solidFill>
                                    <a:latin typeface="Cambria Math" panose="02040503050406030204" pitchFamily="18" charset="0"/>
                                  </a:rPr>
                                </m:ctrlPr>
                              </m:accPr>
                              <m:e>
                                <m:r>
                                  <a:rPr lang="zh-CN" altLang="en-US" i="1">
                                    <a:solidFill>
                                      <a:srgbClr val="CC3300"/>
                                    </a:solidFill>
                                    <a:latin typeface="Cambria Math" panose="02040503050406030204" pitchFamily="18" charset="0"/>
                                  </a:rPr>
                                  <m:t>𝑒</m:t>
                                </m:r>
                              </m:e>
                            </m:acc>
                          </m:e>
                          <m:sub>
                            <m:r>
                              <a:rPr lang="zh-CN" altLang="en-US" i="1">
                                <a:solidFill>
                                  <a:srgbClr val="CC3300"/>
                                </a:solidFill>
                                <a:latin typeface="Cambria Math" panose="02040503050406030204" pitchFamily="18" charset="0"/>
                              </a:rPr>
                              <m:t>𝑟</m:t>
                            </m:r>
                            <m:r>
                              <a:rPr lang="zh-CN" altLang="en-US" i="1">
                                <a:solidFill>
                                  <a:srgbClr val="CC3300"/>
                                </a:solidFill>
                                <a:latin typeface="Cambria Math" panose="02040503050406030204" pitchFamily="18" charset="0"/>
                              </a:rPr>
                              <m:t>12</m:t>
                            </m:r>
                          </m:sub>
                        </m:sSub>
                      </m:oMath>
                    </m:oMathPara>
                  </a14:m>
                  <a:endParaRPr lang="zh-CN" altLang="en-US" dirty="0"/>
                </a:p>
              </p:txBody>
            </p:sp>
          </mc:Choice>
          <mc:Fallback xmlns="">
            <p:sp>
              <p:nvSpPr>
                <p:cNvPr id="14348" name="Object 10"/>
                <p:cNvSpPr txBox="1">
                  <a:spLocks noRot="1" noChangeAspect="1" noMove="1" noResize="1" noEditPoints="1" noAdjustHandles="1" noChangeArrowheads="1" noChangeShapeType="1" noTextEdit="1"/>
                </p:cNvSpPr>
                <p:nvPr/>
              </p:nvSpPr>
              <p:spPr bwMode="auto">
                <a:xfrm>
                  <a:off x="3996561" y="4813164"/>
                  <a:ext cx="3586205" cy="1022120"/>
                </a:xfrm>
                <a:prstGeom prst="rect">
                  <a:avLst/>
                </a:prstGeom>
                <a:blipFill>
                  <a:blip r:embed="rId3"/>
                  <a:stretch>
                    <a:fillRect/>
                  </a:stretch>
                </a:blipFill>
                <a:ln>
                  <a:noFill/>
                </a:ln>
              </p:spPr>
              <p:txBody>
                <a:bodyPr/>
                <a:lstStyle/>
                <a:p>
                  <a:r>
                    <a:rPr lang="zh-CN" altLang="en-US">
                      <a:noFill/>
                    </a:rPr>
                    <a:t> </a:t>
                  </a:r>
                </a:p>
              </p:txBody>
            </p:sp>
          </mc:Fallback>
        </mc:AlternateContent>
        <p:sp>
          <p:nvSpPr>
            <p:cNvPr id="14349" name="矩形 3"/>
            <p:cNvSpPr>
              <a:spLocks noChangeArrowheads="1"/>
            </p:cNvSpPr>
            <p:nvPr/>
          </p:nvSpPr>
          <p:spPr bwMode="auto">
            <a:xfrm>
              <a:off x="4080301" y="4844043"/>
              <a:ext cx="4032448" cy="1636545"/>
            </a:xfrm>
            <a:prstGeom prst="rect">
              <a:avLst/>
            </a:prstGeom>
            <a:noFill/>
            <a:ln w="38100" algn="ctr">
              <a:noFill/>
              <a:round/>
              <a:headEnd/>
              <a:tailE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Times New Roman" panose="02020603050405020304" pitchFamily="18" charset="0"/>
                </a:defRPr>
              </a:lvl1pPr>
              <a:lvl2pPr marL="742950" indent="-285750">
                <a:defRPr sz="2800" b="1">
                  <a:solidFill>
                    <a:schemeClr val="tx1"/>
                  </a:solidFill>
                  <a:latin typeface="Times New Roman" panose="02020603050405020304" pitchFamily="18" charset="0"/>
                </a:defRPr>
              </a:lvl2pPr>
              <a:lvl3pPr marL="1143000" indent="-228600">
                <a:defRPr sz="2800" b="1">
                  <a:solidFill>
                    <a:schemeClr val="tx1"/>
                  </a:solidFill>
                  <a:latin typeface="Times New Roman" panose="02020603050405020304" pitchFamily="18" charset="0"/>
                </a:defRPr>
              </a:lvl3pPr>
              <a:lvl4pPr marL="1600200" indent="-228600">
                <a:defRPr sz="2800" b="1">
                  <a:solidFill>
                    <a:schemeClr val="tx1"/>
                  </a:solidFill>
                  <a:latin typeface="Times New Roman" panose="02020603050405020304" pitchFamily="18" charset="0"/>
                </a:defRPr>
              </a:lvl4pPr>
              <a:lvl5pPr marL="2057400" indent="-228600">
                <a:defRPr sz="28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defRPr>
              </a:lvl9pPr>
            </a:lstStyle>
            <a:p>
              <a:pPr eaLnBrk="1" hangingPunct="1"/>
              <a:endParaRPr lang="zh-CN" altLang="en-US">
                <a:ea typeface="宋体" panose="02010600030101010101" pitchFamily="2" charset="-122"/>
              </a:endParaRPr>
            </a:p>
          </p:txBody>
        </p:sp>
      </p:grpSp>
      <p:grpSp>
        <p:nvGrpSpPr>
          <p:cNvPr id="13" name="Group 70">
            <a:extLst>
              <a:ext uri="{FF2B5EF4-FFF2-40B4-BE49-F238E27FC236}">
                <a16:creationId xmlns:a16="http://schemas.microsoft.com/office/drawing/2014/main" id="{FCE483FD-AD58-1DC4-E09B-D773003CB525}"/>
              </a:ext>
            </a:extLst>
          </p:cNvPr>
          <p:cNvGrpSpPr>
            <a:grpSpLocks/>
          </p:cNvGrpSpPr>
          <p:nvPr/>
        </p:nvGrpSpPr>
        <p:grpSpPr bwMode="auto">
          <a:xfrm>
            <a:off x="1279525" y="187326"/>
            <a:ext cx="6638927" cy="1508126"/>
            <a:chOff x="-1936" y="954"/>
            <a:chExt cx="4182" cy="950"/>
          </a:xfrm>
        </p:grpSpPr>
        <mc:AlternateContent xmlns:mc="http://schemas.openxmlformats.org/markup-compatibility/2006" xmlns:a14="http://schemas.microsoft.com/office/drawing/2010/main">
          <mc:Choice Requires="a14">
            <p:sp>
              <p:nvSpPr>
                <p:cNvPr id="14" name="Object 46">
                  <a:extLst>
                    <a:ext uri="{FF2B5EF4-FFF2-40B4-BE49-F238E27FC236}">
                      <a16:creationId xmlns:a16="http://schemas.microsoft.com/office/drawing/2014/main" id="{3AB1BB2E-E840-BDCC-24B2-1B136371C4CA}"/>
                    </a:ext>
                  </a:extLst>
                </p:cNvPr>
                <p:cNvSpPr txBox="1"/>
                <p:nvPr/>
              </p:nvSpPr>
              <p:spPr bwMode="auto">
                <a:xfrm>
                  <a:off x="278" y="954"/>
                  <a:ext cx="1968" cy="950"/>
                </a:xfrm>
                <a:prstGeom prst="rect">
                  <a:avLst/>
                </a:prstGeom>
                <a:noFill/>
                <a:ln w="9525">
                  <a:noFill/>
                  <a:miter lim="800000"/>
                  <a:headEnd/>
                  <a:tailEnd/>
                </a:ln>
              </p:spPr>
              <p:txBody>
                <a:bodyPr>
                  <a:normAutofit fontScale="40000" lnSpcReduction="20000"/>
                </a:bodyPr>
                <a:lstStyle/>
                <a:p>
                  <a:pPr/>
                  <a14:m>
                    <m:oMathPara xmlns:m="http://schemas.openxmlformats.org/officeDocument/2006/math">
                      <m:oMathParaPr>
                        <m:jc m:val="left"/>
                      </m:oMathParaPr>
                      <m:oMath xmlns:m="http://schemas.openxmlformats.org/officeDocument/2006/math">
                        <m:sSub>
                          <m:sSubPr>
                            <m:ctrlPr>
                              <a:rPr lang="zh-CN" altLang="en-US" sz="7400" i="1">
                                <a:solidFill>
                                  <a:srgbClr val="CC3300"/>
                                </a:solidFill>
                                <a:latin typeface="Cambria Math" panose="02040503050406030204" pitchFamily="18" charset="0"/>
                              </a:rPr>
                            </m:ctrlPr>
                          </m:sSubPr>
                          <m:e>
                            <m:acc>
                              <m:accPr>
                                <m:chr m:val="⃗"/>
                                <m:ctrlPr>
                                  <a:rPr lang="zh-CN" altLang="en-US" sz="7400" i="1">
                                    <a:solidFill>
                                      <a:srgbClr val="CC3300"/>
                                    </a:solidFill>
                                    <a:latin typeface="Cambria Math" panose="02040503050406030204" pitchFamily="18" charset="0"/>
                                  </a:rPr>
                                </m:ctrlPr>
                              </m:accPr>
                              <m:e>
                                <m:r>
                                  <a:rPr lang="zh-CN" altLang="en-US" sz="7400" i="1">
                                    <a:solidFill>
                                      <a:srgbClr val="CC3300"/>
                                    </a:solidFill>
                                    <a:latin typeface="Cambria Math" panose="02040503050406030204" pitchFamily="18" charset="0"/>
                                  </a:rPr>
                                  <m:t>𝐹</m:t>
                                </m:r>
                              </m:e>
                            </m:acc>
                          </m:e>
                          <m:sub>
                            <m:r>
                              <a:rPr lang="zh-CN" altLang="en-US" sz="7400" i="1">
                                <a:solidFill>
                                  <a:srgbClr val="CC3300"/>
                                </a:solidFill>
                                <a:latin typeface="Cambria Math" panose="02040503050406030204" pitchFamily="18" charset="0"/>
                              </a:rPr>
                              <m:t>12</m:t>
                            </m:r>
                          </m:sub>
                        </m:sSub>
                        <m:r>
                          <a:rPr lang="zh-CN" altLang="en-US" sz="7400" i="1">
                            <a:solidFill>
                              <a:srgbClr val="CC3300"/>
                            </a:solidFill>
                            <a:latin typeface="Cambria Math" panose="02040503050406030204" pitchFamily="18" charset="0"/>
                          </a:rPr>
                          <m:t>=</m:t>
                        </m:r>
                        <m:r>
                          <a:rPr lang="zh-CN" altLang="en-US" sz="7400" i="1">
                            <a:solidFill>
                              <a:srgbClr val="CC3300"/>
                            </a:solidFill>
                            <a:latin typeface="Cambria Math" panose="02040503050406030204" pitchFamily="18" charset="0"/>
                          </a:rPr>
                          <m:t>𝑘</m:t>
                        </m:r>
                        <m:f>
                          <m:fPr>
                            <m:ctrlPr>
                              <a:rPr lang="zh-CN" altLang="en-US" sz="7400" i="1">
                                <a:solidFill>
                                  <a:srgbClr val="CC3300"/>
                                </a:solidFill>
                                <a:latin typeface="Cambria Math" panose="02040503050406030204" pitchFamily="18" charset="0"/>
                              </a:rPr>
                            </m:ctrlPr>
                          </m:fPr>
                          <m:num>
                            <m:sSub>
                              <m:sSubPr>
                                <m:ctrlPr>
                                  <a:rPr lang="zh-CN" altLang="en-US" sz="7400" i="1">
                                    <a:solidFill>
                                      <a:srgbClr val="CC3300"/>
                                    </a:solidFill>
                                    <a:latin typeface="Cambria Math" panose="02040503050406030204" pitchFamily="18" charset="0"/>
                                  </a:rPr>
                                </m:ctrlPr>
                              </m:sSubPr>
                              <m:e>
                                <m:r>
                                  <a:rPr lang="zh-CN" altLang="en-US" sz="7400" i="1">
                                    <a:solidFill>
                                      <a:srgbClr val="CC3300"/>
                                    </a:solidFill>
                                    <a:latin typeface="Cambria Math" panose="02040503050406030204" pitchFamily="18" charset="0"/>
                                  </a:rPr>
                                  <m:t>𝑞</m:t>
                                </m:r>
                              </m:e>
                              <m:sub>
                                <m:r>
                                  <a:rPr lang="zh-CN" altLang="en-US" sz="7400" i="1">
                                    <a:solidFill>
                                      <a:srgbClr val="CC3300"/>
                                    </a:solidFill>
                                    <a:latin typeface="Cambria Math" panose="02040503050406030204" pitchFamily="18" charset="0"/>
                                  </a:rPr>
                                  <m:t>1</m:t>
                                </m:r>
                              </m:sub>
                            </m:sSub>
                            <m:sSub>
                              <m:sSubPr>
                                <m:ctrlPr>
                                  <a:rPr lang="zh-CN" altLang="en-US" sz="7400" i="1">
                                    <a:solidFill>
                                      <a:srgbClr val="CC3300"/>
                                    </a:solidFill>
                                    <a:latin typeface="Cambria Math" panose="02040503050406030204" pitchFamily="18" charset="0"/>
                                  </a:rPr>
                                </m:ctrlPr>
                              </m:sSubPr>
                              <m:e>
                                <m:r>
                                  <a:rPr lang="zh-CN" altLang="en-US" sz="7400" i="1">
                                    <a:solidFill>
                                      <a:srgbClr val="CC3300"/>
                                    </a:solidFill>
                                    <a:latin typeface="Cambria Math" panose="02040503050406030204" pitchFamily="18" charset="0"/>
                                  </a:rPr>
                                  <m:t>𝑞</m:t>
                                </m:r>
                              </m:e>
                              <m:sub>
                                <m:r>
                                  <a:rPr lang="zh-CN" altLang="en-US" sz="7400" i="1">
                                    <a:solidFill>
                                      <a:srgbClr val="CC3300"/>
                                    </a:solidFill>
                                    <a:latin typeface="Cambria Math" panose="02040503050406030204" pitchFamily="18" charset="0"/>
                                  </a:rPr>
                                  <m:t>2</m:t>
                                </m:r>
                              </m:sub>
                            </m:sSub>
                          </m:num>
                          <m:den>
                            <m:sSubSup>
                              <m:sSubSupPr>
                                <m:ctrlPr>
                                  <a:rPr lang="zh-CN" altLang="en-US" sz="7400" i="1">
                                    <a:solidFill>
                                      <a:srgbClr val="CC3300"/>
                                    </a:solidFill>
                                    <a:latin typeface="Cambria Math" panose="02040503050406030204" pitchFamily="18" charset="0"/>
                                  </a:rPr>
                                </m:ctrlPr>
                              </m:sSubSupPr>
                              <m:e>
                                <m:r>
                                  <a:rPr lang="zh-CN" altLang="en-US" sz="7400" i="1">
                                    <a:solidFill>
                                      <a:srgbClr val="CC3300"/>
                                    </a:solidFill>
                                    <a:latin typeface="Cambria Math" panose="02040503050406030204" pitchFamily="18" charset="0"/>
                                  </a:rPr>
                                  <m:t>𝑟</m:t>
                                </m:r>
                              </m:e>
                              <m:sub>
                                <m:r>
                                  <a:rPr lang="zh-CN" altLang="en-US" sz="7400" i="1">
                                    <a:solidFill>
                                      <a:srgbClr val="CC3300"/>
                                    </a:solidFill>
                                    <a:latin typeface="Cambria Math" panose="02040503050406030204" pitchFamily="18" charset="0"/>
                                  </a:rPr>
                                  <m:t>12</m:t>
                                </m:r>
                              </m:sub>
                              <m:sup>
                                <m:r>
                                  <a:rPr lang="zh-CN" altLang="en-US" sz="7400" i="1">
                                    <a:solidFill>
                                      <a:srgbClr val="CC3300"/>
                                    </a:solidFill>
                                    <a:latin typeface="Cambria Math" panose="02040503050406030204" pitchFamily="18" charset="0"/>
                                  </a:rPr>
                                  <m:t>2</m:t>
                                </m:r>
                              </m:sup>
                            </m:sSubSup>
                          </m:den>
                        </m:f>
                        <m:sSub>
                          <m:sSubPr>
                            <m:ctrlPr>
                              <a:rPr lang="zh-CN" altLang="en-US" sz="7400" i="1">
                                <a:solidFill>
                                  <a:srgbClr val="CC3300"/>
                                </a:solidFill>
                                <a:latin typeface="Cambria Math" panose="02040503050406030204" pitchFamily="18" charset="0"/>
                              </a:rPr>
                            </m:ctrlPr>
                          </m:sSubPr>
                          <m:e>
                            <m:acc>
                              <m:accPr>
                                <m:chr m:val="⃗"/>
                                <m:ctrlPr>
                                  <a:rPr lang="zh-CN" altLang="en-US" sz="7400" i="1">
                                    <a:solidFill>
                                      <a:srgbClr val="CC3300"/>
                                    </a:solidFill>
                                    <a:latin typeface="Cambria Math" panose="02040503050406030204" pitchFamily="18" charset="0"/>
                                  </a:rPr>
                                </m:ctrlPr>
                              </m:accPr>
                              <m:e>
                                <m:r>
                                  <a:rPr lang="zh-CN" altLang="en-US" sz="7400" i="1">
                                    <a:solidFill>
                                      <a:srgbClr val="CC3300"/>
                                    </a:solidFill>
                                    <a:latin typeface="Cambria Math" panose="02040503050406030204" pitchFamily="18" charset="0"/>
                                  </a:rPr>
                                  <m:t>𝑒</m:t>
                                </m:r>
                              </m:e>
                            </m:acc>
                          </m:e>
                          <m:sub>
                            <m:r>
                              <a:rPr lang="zh-CN" altLang="en-US" sz="7400" i="1">
                                <a:solidFill>
                                  <a:srgbClr val="CC3300"/>
                                </a:solidFill>
                                <a:latin typeface="Cambria Math" panose="02040503050406030204" pitchFamily="18" charset="0"/>
                              </a:rPr>
                              <m:t>𝑟</m:t>
                            </m:r>
                            <m:r>
                              <a:rPr lang="zh-CN" altLang="en-US" sz="7400" i="1">
                                <a:solidFill>
                                  <a:srgbClr val="CC3300"/>
                                </a:solidFill>
                                <a:latin typeface="Cambria Math" panose="02040503050406030204" pitchFamily="18" charset="0"/>
                              </a:rPr>
                              <m:t>12</m:t>
                            </m:r>
                          </m:sub>
                        </m:sSub>
                      </m:oMath>
                    </m:oMathPara>
                  </a14:m>
                  <a:endParaRPr lang="zh-CN" altLang="en-US" dirty="0"/>
                </a:p>
              </p:txBody>
            </p:sp>
          </mc:Choice>
          <mc:Fallback xmlns="">
            <p:sp>
              <p:nvSpPr>
                <p:cNvPr id="14" name="Object 46">
                  <a:extLst>
                    <a:ext uri="{FF2B5EF4-FFF2-40B4-BE49-F238E27FC236}">
                      <a16:creationId xmlns:a16="http://schemas.microsoft.com/office/drawing/2014/main" id="{3AB1BB2E-E840-BDCC-24B2-1B136371C4CA}"/>
                    </a:ext>
                  </a:extLst>
                </p:cNvPr>
                <p:cNvSpPr txBox="1">
                  <a:spLocks noRot="1" noChangeAspect="1" noMove="1" noResize="1" noEditPoints="1" noAdjustHandles="1" noChangeArrowheads="1" noChangeShapeType="1" noTextEdit="1"/>
                </p:cNvSpPr>
                <p:nvPr/>
              </p:nvSpPr>
              <p:spPr bwMode="auto">
                <a:xfrm>
                  <a:off x="278" y="954"/>
                  <a:ext cx="1968" cy="950"/>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p:sp>
          <p:nvSpPr>
            <p:cNvPr id="15" name="Text Box 47">
              <a:extLst>
                <a:ext uri="{FF2B5EF4-FFF2-40B4-BE49-F238E27FC236}">
                  <a16:creationId xmlns:a16="http://schemas.microsoft.com/office/drawing/2014/main" id="{B7E4AF3C-73DD-F3B0-33E9-D5A98341317E}"/>
                </a:ext>
              </a:extLst>
            </p:cNvPr>
            <p:cNvSpPr txBox="1">
              <a:spLocks noChangeArrowheads="1"/>
            </p:cNvSpPr>
            <p:nvPr/>
          </p:nvSpPr>
          <p:spPr bwMode="auto">
            <a:xfrm>
              <a:off x="-1936" y="1069"/>
              <a:ext cx="19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kumimoji="1" lang="en-US" altLang="zh-CN" sz="2800" i="1" dirty="0">
                  <a:solidFill>
                    <a:srgbClr val="3333CC"/>
                  </a:solidFill>
                  <a:latin typeface="微软雅黑" panose="020B0503020204020204" pitchFamily="34" charset="-122"/>
                  <a:ea typeface="微软雅黑" panose="020B0503020204020204" pitchFamily="34" charset="-122"/>
                </a:rPr>
                <a:t>q</a:t>
              </a:r>
              <a:r>
                <a:rPr kumimoji="1" lang="en-US" altLang="zh-CN" sz="2800" baseline="-25000" dirty="0">
                  <a:solidFill>
                    <a:srgbClr val="3333CC"/>
                  </a:solidFill>
                  <a:latin typeface="微软雅黑" panose="020B0503020204020204" pitchFamily="34" charset="-122"/>
                  <a:ea typeface="微软雅黑" panose="020B0503020204020204" pitchFamily="34" charset="-122"/>
                </a:rPr>
                <a:t>1  </a:t>
              </a:r>
              <a:r>
                <a:rPr kumimoji="1" lang="zh-CN" altLang="en-US" sz="2800" dirty="0">
                  <a:solidFill>
                    <a:srgbClr val="3333CC"/>
                  </a:solidFill>
                  <a:latin typeface="微软雅黑" panose="020B0503020204020204" pitchFamily="34" charset="-122"/>
                  <a:ea typeface="微软雅黑" panose="020B0503020204020204" pitchFamily="34" charset="-122"/>
                </a:rPr>
                <a:t>对 </a:t>
              </a:r>
              <a:r>
                <a:rPr kumimoji="1" lang="en-US" altLang="zh-CN" sz="2800" i="1" dirty="0">
                  <a:solidFill>
                    <a:srgbClr val="3333CC"/>
                  </a:solidFill>
                  <a:latin typeface="微软雅黑" panose="020B0503020204020204" pitchFamily="34" charset="-122"/>
                  <a:ea typeface="微软雅黑" panose="020B0503020204020204" pitchFamily="34" charset="-122"/>
                </a:rPr>
                <a:t>q</a:t>
              </a:r>
              <a:r>
                <a:rPr kumimoji="1" lang="en-US" altLang="zh-CN" sz="2800" baseline="-25000" dirty="0">
                  <a:solidFill>
                    <a:srgbClr val="3333CC"/>
                  </a:solidFill>
                  <a:latin typeface="微软雅黑" panose="020B0503020204020204" pitchFamily="34" charset="-122"/>
                  <a:ea typeface="微软雅黑" panose="020B0503020204020204" pitchFamily="34" charset="-122"/>
                </a:rPr>
                <a:t>2 </a:t>
              </a:r>
              <a:r>
                <a:rPr kumimoji="1" lang="zh-CN" altLang="en-US" sz="2800" dirty="0">
                  <a:solidFill>
                    <a:srgbClr val="3333CC"/>
                  </a:solidFill>
                  <a:latin typeface="微软雅黑" panose="020B0503020204020204" pitchFamily="34" charset="-122"/>
                  <a:ea typeface="微软雅黑" panose="020B0503020204020204" pitchFamily="34" charset="-122"/>
                </a:rPr>
                <a:t>的作用力</a:t>
              </a:r>
            </a:p>
          </p:txBody>
        </p:sp>
      </p:grpSp>
      <p:sp>
        <p:nvSpPr>
          <p:cNvPr id="16" name="箭头: 右 15">
            <a:extLst>
              <a:ext uri="{FF2B5EF4-FFF2-40B4-BE49-F238E27FC236}">
                <a16:creationId xmlns:a16="http://schemas.microsoft.com/office/drawing/2014/main" id="{AC30DFAD-C525-7CBD-4DA1-6BF8E8CC86F7}"/>
              </a:ext>
            </a:extLst>
          </p:cNvPr>
          <p:cNvSpPr/>
          <p:nvPr/>
        </p:nvSpPr>
        <p:spPr bwMode="auto">
          <a:xfrm>
            <a:off x="4186483" y="4120250"/>
            <a:ext cx="852499" cy="519112"/>
          </a:xfrm>
          <a:prstGeom prst="rightArrow">
            <a:avLst/>
          </a:prstGeom>
          <a:solidFill>
            <a:srgbClr val="3333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ndParaRPr>
          </a:p>
        </p:txBody>
      </p:sp>
      <p:grpSp>
        <p:nvGrpSpPr>
          <p:cNvPr id="21" name="组合 20">
            <a:extLst>
              <a:ext uri="{FF2B5EF4-FFF2-40B4-BE49-F238E27FC236}">
                <a16:creationId xmlns:a16="http://schemas.microsoft.com/office/drawing/2014/main" id="{A86D7190-7573-A935-860F-2D4DBA9F49BD}"/>
              </a:ext>
            </a:extLst>
          </p:cNvPr>
          <p:cNvGrpSpPr/>
          <p:nvPr/>
        </p:nvGrpSpPr>
        <p:grpSpPr>
          <a:xfrm>
            <a:off x="179512" y="4639361"/>
            <a:ext cx="3744416" cy="2151329"/>
            <a:chOff x="179512" y="4639361"/>
            <a:chExt cx="3744416" cy="2151329"/>
          </a:xfrm>
        </p:grpSpPr>
        <mc:AlternateContent xmlns:mc="http://schemas.openxmlformats.org/markup-compatibility/2006" xmlns:a14="http://schemas.microsoft.com/office/drawing/2010/main">
          <mc:Choice Requires="a14">
            <p:sp>
              <p:nvSpPr>
                <p:cNvPr id="39944" name="Object 8"/>
                <p:cNvSpPr txBox="1"/>
                <p:nvPr/>
              </p:nvSpPr>
              <p:spPr bwMode="auto">
                <a:xfrm>
                  <a:off x="408966" y="4639361"/>
                  <a:ext cx="3368675" cy="1028700"/>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𝜀</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 </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=8.85×1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−12</m:t>
                            </m:r>
                          </m:sup>
                        </m:sSup>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C</m:t>
                                </m:r>
                              </m:e>
                              <m:sup>
                                <m:r>
                                  <a:rPr lang="zh-CN" altLang="en-US" i="0">
                                    <a:solidFill>
                                      <a:srgbClr val="000000"/>
                                    </a:solidFill>
                                    <a:latin typeface="Cambria Math" panose="02040503050406030204" pitchFamily="18" charset="0"/>
                                  </a:rPr>
                                  <m:t>2</m:t>
                                </m:r>
                              </m:sup>
                            </m:sSup>
                          </m:num>
                          <m:den>
                            <m:sSup>
                              <m:sSupPr>
                                <m:ctrlPr>
                                  <a:rPr lang="zh-CN" altLang="en-US" i="1">
                                    <a:solidFill>
                                      <a:srgbClr val="000000"/>
                                    </a:solidFill>
                                    <a:latin typeface="Cambria Math" panose="02040503050406030204" pitchFamily="18" charset="0"/>
                                  </a:rPr>
                                </m:ctrlPr>
                              </m:sSupPr>
                              <m:e>
                                <m:r>
                                  <m:rPr>
                                    <m:sty m:val="p"/>
                                  </m:rPr>
                                  <a:rPr lang="zh-CN" altLang="en-US" i="0">
                                    <a:solidFill>
                                      <a:srgbClr val="000000"/>
                                    </a:solidFill>
                                    <a:latin typeface="Cambria Math" panose="02040503050406030204" pitchFamily="18" charset="0"/>
                                  </a:rPr>
                                  <m:t>m</m:t>
                                </m:r>
                              </m:e>
                              <m:sup>
                                <m:r>
                                  <a:rPr lang="zh-CN" altLang="en-US" i="0">
                                    <a:solidFill>
                                      <a:srgbClr val="000000"/>
                                    </a:solidFill>
                                    <a:latin typeface="Cambria Math" panose="02040503050406030204" pitchFamily="18" charset="0"/>
                                  </a:rPr>
                                  <m:t>2</m:t>
                                </m:r>
                              </m:sup>
                            </m:sSup>
                            <m:r>
                              <m:rPr>
                                <m:sty m:val="p"/>
                              </m:rPr>
                              <a:rPr lang="zh-CN" altLang="en-US" i="0">
                                <a:solidFill>
                                  <a:srgbClr val="000000"/>
                                </a:solidFill>
                                <a:latin typeface="Cambria Math" panose="02040503050406030204" pitchFamily="18" charset="0"/>
                              </a:rPr>
                              <m:t>N</m:t>
                            </m:r>
                          </m:den>
                        </m:f>
                      </m:oMath>
                    </m:oMathPara>
                  </a14:m>
                  <a:endParaRPr lang="zh-CN" altLang="en-US" dirty="0"/>
                </a:p>
              </p:txBody>
            </p:sp>
          </mc:Choice>
          <mc:Fallback xmlns="">
            <p:sp>
              <p:nvSpPr>
                <p:cNvPr id="39944" name="Object 8"/>
                <p:cNvSpPr txBox="1">
                  <a:spLocks noRot="1" noChangeAspect="1" noMove="1" noResize="1" noEditPoints="1" noAdjustHandles="1" noChangeArrowheads="1" noChangeShapeType="1" noTextEdit="1"/>
                </p:cNvSpPr>
                <p:nvPr/>
              </p:nvSpPr>
              <p:spPr bwMode="auto">
                <a:xfrm>
                  <a:off x="408966" y="4639361"/>
                  <a:ext cx="3368675" cy="1028700"/>
                </a:xfrm>
                <a:prstGeom prst="rect">
                  <a:avLst/>
                </a:prstGeom>
                <a:blipFill>
                  <a:blip r:embed="rId5"/>
                  <a:stretch>
                    <a:fillRect/>
                  </a:stretch>
                </a:blipFill>
                <a:ln>
                  <a:noFill/>
                </a:ln>
                <a:effectLst/>
              </p:spPr>
              <p:txBody>
                <a:bodyPr/>
                <a:lstStyle/>
                <a:p>
                  <a:r>
                    <a:rPr lang="zh-CN" altLang="en-US">
                      <a:noFill/>
                    </a:rPr>
                    <a:t> </a:t>
                  </a:r>
                </a:p>
              </p:txBody>
            </p:sp>
          </mc:Fallback>
        </mc:AlternateContent>
        <p:sp>
          <p:nvSpPr>
            <p:cNvPr id="14353" name="Text Box 13"/>
            <p:cNvSpPr txBox="1">
              <a:spLocks noChangeArrowheads="1"/>
            </p:cNvSpPr>
            <p:nvPr/>
          </p:nvSpPr>
          <p:spPr bwMode="auto">
            <a:xfrm flipH="1">
              <a:off x="503907" y="5695861"/>
              <a:ext cx="3095625" cy="106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60000"/>
                </a:lnSpc>
                <a:spcBef>
                  <a:spcPct val="100000"/>
                </a:spcBef>
                <a:buFontTx/>
                <a:buNone/>
              </a:pPr>
              <a:r>
                <a:rPr kumimoji="1" lang="zh-CN" altLang="en-US" sz="2800" dirty="0">
                  <a:solidFill>
                    <a:srgbClr val="3333CC"/>
                  </a:solidFill>
                  <a:latin typeface="微软雅黑" panose="020B0503020204020204" pitchFamily="34" charset="-122"/>
                  <a:ea typeface="微软雅黑" panose="020B0503020204020204" pitchFamily="34" charset="-122"/>
                </a:rPr>
                <a:t>真空介电常数</a:t>
              </a:r>
              <a:endParaRPr kumimoji="1" lang="en-US" altLang="zh-CN" sz="2800" dirty="0">
                <a:solidFill>
                  <a:srgbClr val="3333CC"/>
                </a:solidFill>
                <a:latin typeface="微软雅黑" panose="020B0503020204020204" pitchFamily="34" charset="-122"/>
                <a:ea typeface="微软雅黑" panose="020B0503020204020204" pitchFamily="34" charset="-122"/>
              </a:endParaRPr>
            </a:p>
            <a:p>
              <a:pPr algn="ctr">
                <a:lnSpc>
                  <a:spcPct val="60000"/>
                </a:lnSpc>
                <a:spcBef>
                  <a:spcPct val="100000"/>
                </a:spcBef>
                <a:buFontTx/>
                <a:buNone/>
              </a:pPr>
              <a:r>
                <a:rPr kumimoji="1" lang="zh-CN" altLang="en-US" sz="2800" dirty="0">
                  <a:solidFill>
                    <a:srgbClr val="3333CC"/>
                  </a:solidFill>
                  <a:latin typeface="微软雅黑" panose="020B0503020204020204" pitchFamily="34" charset="-122"/>
                  <a:ea typeface="微软雅黑" panose="020B0503020204020204" pitchFamily="34" charset="-122"/>
                </a:rPr>
                <a:t>（真空电容率）</a:t>
              </a:r>
              <a:endParaRPr kumimoji="1" lang="zh-CN" altLang="en-US" sz="2800" dirty="0">
                <a:latin typeface="微软雅黑" panose="020B0503020204020204" pitchFamily="34" charset="-122"/>
                <a:ea typeface="微软雅黑" panose="020B0503020204020204" pitchFamily="34" charset="-122"/>
              </a:endParaRPr>
            </a:p>
          </p:txBody>
        </p:sp>
        <p:sp>
          <p:nvSpPr>
            <p:cNvPr id="17" name="矩形: 圆角 16">
              <a:extLst>
                <a:ext uri="{FF2B5EF4-FFF2-40B4-BE49-F238E27FC236}">
                  <a16:creationId xmlns:a16="http://schemas.microsoft.com/office/drawing/2014/main" id="{E0213821-31BE-151C-740C-301C0DD55880}"/>
                </a:ext>
              </a:extLst>
            </p:cNvPr>
            <p:cNvSpPr/>
            <p:nvPr/>
          </p:nvSpPr>
          <p:spPr bwMode="auto">
            <a:xfrm>
              <a:off x="179512" y="4639362"/>
              <a:ext cx="3744416" cy="2151328"/>
            </a:xfrm>
            <a:prstGeom prst="roundRect">
              <a:avLst/>
            </a:prstGeom>
            <a:noFill/>
            <a:ln w="28575" cap="flat" cmpd="sng" algn="ctr">
              <a:solidFill>
                <a:srgbClr val="33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a:ln>
                  <a:noFill/>
                </a:ln>
                <a:solidFill>
                  <a:schemeClr val="tx1"/>
                </a:solidFill>
                <a:effectLst/>
                <a:latin typeface="Times New Roman" pitchFamily="18" charset="0"/>
              </a:endParaRPr>
            </a:p>
          </p:txBody>
        </p:sp>
      </p:gr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500"/>
                                        <p:tgtEl>
                                          <p:spTgt spid="399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939"/>
                                        </p:tgtEl>
                                        <p:attrNameLst>
                                          <p:attrName>style.visibility</p:attrName>
                                        </p:attrNameLst>
                                      </p:cBhvr>
                                      <p:to>
                                        <p:strVal val="visible"/>
                                      </p:to>
                                    </p:set>
                                    <p:animEffect transition="in" filter="fade">
                                      <p:cBhvr>
                                        <p:cTn id="10" dur="500"/>
                                        <p:tgtEl>
                                          <p:spTgt spid="399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9940"/>
                                        </p:tgtEl>
                                        <p:attrNameLst>
                                          <p:attrName>style.visibility</p:attrName>
                                        </p:attrNameLst>
                                      </p:cBhvr>
                                      <p:to>
                                        <p:strVal val="visible"/>
                                      </p:to>
                                    </p:set>
                                    <p:animEffect transition="in" filter="fade">
                                      <p:cBhvr>
                                        <p:cTn id="15" dur="500"/>
                                        <p:tgtEl>
                                          <p:spTgt spid="399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941"/>
                                        </p:tgtEl>
                                        <p:attrNameLst>
                                          <p:attrName>style.visibility</p:attrName>
                                        </p:attrNameLst>
                                      </p:cBhvr>
                                      <p:to>
                                        <p:strVal val="visible"/>
                                      </p:to>
                                    </p:set>
                                    <p:animEffect transition="in" filter="fade">
                                      <p:cBhvr>
                                        <p:cTn id="18" dur="500"/>
                                        <p:tgtEl>
                                          <p:spTgt spid="3994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942"/>
                                        </p:tgtEl>
                                        <p:attrNameLst>
                                          <p:attrName>style.visibility</p:attrName>
                                        </p:attrNameLst>
                                      </p:cBhvr>
                                      <p:to>
                                        <p:strVal val="visible"/>
                                      </p:to>
                                    </p:set>
                                    <p:animEffect transition="in" filter="fade">
                                      <p:cBhvr>
                                        <p:cTn id="21" dur="500"/>
                                        <p:tgtEl>
                                          <p:spTgt spid="399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p:bldP spid="39939" grpId="0"/>
      <p:bldP spid="39940" grpId="0"/>
      <p:bldP spid="39941" grpId="0"/>
      <p:bldP spid="39942" grpId="0"/>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3"/>
          <p:cNvSpPr>
            <a:spLocks noChangeArrowheads="1"/>
          </p:cNvSpPr>
          <p:nvPr/>
        </p:nvSpPr>
        <p:spPr bwMode="auto">
          <a:xfrm>
            <a:off x="543186" y="221537"/>
            <a:ext cx="60405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ea typeface="楷体" panose="02010609060101010101" pitchFamily="49" charset="-122"/>
                <a:cs typeface="Times New Roman" panose="02020603050405020304" pitchFamily="18" charset="0"/>
              </a:rPr>
              <a:t>本学期成绩评定办法</a:t>
            </a:r>
          </a:p>
        </p:txBody>
      </p:sp>
      <p:sp>
        <p:nvSpPr>
          <p:cNvPr id="3075" name="矩形 4"/>
          <p:cNvSpPr>
            <a:spLocks noChangeArrowheads="1"/>
          </p:cNvSpPr>
          <p:nvPr/>
        </p:nvSpPr>
        <p:spPr bwMode="auto">
          <a:xfrm>
            <a:off x="543185" y="1017440"/>
            <a:ext cx="85318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solidFill>
                  <a:srgbClr val="C00000"/>
                </a:solidFill>
                <a:ea typeface="楷体" panose="02010609060101010101" pitchFamily="49" charset="-122"/>
                <a:cs typeface="Times New Roman" panose="02020603050405020304" pitchFamily="18" charset="0"/>
              </a:rPr>
              <a:t>期末考试成绩</a:t>
            </a:r>
            <a:r>
              <a:rPr lang="en-US" altLang="zh-CN" sz="3200" b="1" dirty="0">
                <a:solidFill>
                  <a:srgbClr val="C00000"/>
                </a:solidFill>
                <a:ea typeface="楷体" panose="02010609060101010101" pitchFamily="49" charset="-122"/>
                <a:cs typeface="Times New Roman" panose="02020603050405020304" pitchFamily="18" charset="0"/>
              </a:rPr>
              <a:t>(65%) + </a:t>
            </a:r>
            <a:r>
              <a:rPr lang="zh-CN" altLang="en-US" sz="3200" b="1" dirty="0">
                <a:solidFill>
                  <a:srgbClr val="C00000"/>
                </a:solidFill>
                <a:ea typeface="楷体" panose="02010609060101010101" pitchFamily="49" charset="-122"/>
                <a:cs typeface="Times New Roman" panose="02020603050405020304" pitchFamily="18" charset="0"/>
              </a:rPr>
              <a:t>平时成绩</a:t>
            </a:r>
            <a:r>
              <a:rPr lang="en-US" altLang="zh-CN" sz="3200" b="1" dirty="0">
                <a:solidFill>
                  <a:srgbClr val="C00000"/>
                </a:solidFill>
                <a:ea typeface="楷体" panose="02010609060101010101" pitchFamily="49" charset="-122"/>
                <a:cs typeface="Times New Roman" panose="02020603050405020304" pitchFamily="18" charset="0"/>
              </a:rPr>
              <a:t>(35%)</a:t>
            </a:r>
            <a:endParaRPr lang="zh-CN" altLang="en-US" sz="3200" b="1" dirty="0">
              <a:solidFill>
                <a:srgbClr val="C00000"/>
              </a:solidFill>
              <a:ea typeface="楷体" panose="02010609060101010101" pitchFamily="49" charset="-122"/>
              <a:cs typeface="Times New Roman" panose="02020603050405020304" pitchFamily="18" charset="0"/>
            </a:endParaRPr>
          </a:p>
        </p:txBody>
      </p:sp>
      <p:sp>
        <p:nvSpPr>
          <p:cNvPr id="3076" name="矩形 5"/>
          <p:cNvSpPr>
            <a:spLocks noChangeArrowheads="1"/>
          </p:cNvSpPr>
          <p:nvPr/>
        </p:nvSpPr>
        <p:spPr bwMode="auto">
          <a:xfrm>
            <a:off x="543185" y="1961228"/>
            <a:ext cx="7933307"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solidFill>
                  <a:srgbClr val="C00000"/>
                </a:solidFill>
                <a:ea typeface="楷体" panose="02010609060101010101" pitchFamily="49" charset="-122"/>
                <a:cs typeface="Times New Roman" panose="02020603050405020304" pitchFamily="18" charset="0"/>
              </a:rPr>
              <a:t>平时成绩：</a:t>
            </a:r>
            <a:endParaRPr lang="en-US" altLang="zh-CN" sz="3200" b="1" dirty="0">
              <a:solidFill>
                <a:srgbClr val="C00000"/>
              </a:solidFill>
              <a:ea typeface="楷体" panose="02010609060101010101" pitchFamily="49" charset="-122"/>
              <a:cs typeface="Times New Roman" panose="02020603050405020304" pitchFamily="18" charset="0"/>
            </a:endParaRPr>
          </a:p>
          <a:p>
            <a:pPr eaLnBrk="1" hangingPunct="1"/>
            <a:r>
              <a:rPr lang="zh-CN" altLang="en-US" sz="3200" b="1" dirty="0">
                <a:solidFill>
                  <a:srgbClr val="0070C0"/>
                </a:solidFill>
                <a:ea typeface="楷体" panose="02010609060101010101" pitchFamily="49" charset="-122"/>
                <a:cs typeface="Times New Roman" panose="02020603050405020304" pitchFamily="18" charset="0"/>
              </a:rPr>
              <a:t>作业 </a:t>
            </a:r>
            <a:r>
              <a:rPr lang="en-US" altLang="zh-CN" sz="3200" b="1" dirty="0">
                <a:solidFill>
                  <a:srgbClr val="0070C0"/>
                </a:solidFill>
                <a:ea typeface="楷体" panose="02010609060101010101" pitchFamily="49" charset="-122"/>
                <a:cs typeface="Times New Roman" panose="02020603050405020304" pitchFamily="18" charset="0"/>
              </a:rPr>
              <a:t>13</a:t>
            </a:r>
            <a:r>
              <a:rPr lang="zh-CN" altLang="en-US" sz="3200" b="1" dirty="0">
                <a:solidFill>
                  <a:srgbClr val="0070C0"/>
                </a:solidFill>
                <a:ea typeface="楷体" panose="02010609060101010101" pitchFamily="49" charset="-122"/>
                <a:cs typeface="Times New Roman" panose="02020603050405020304" pitchFamily="18" charset="0"/>
              </a:rPr>
              <a:t>分 </a:t>
            </a:r>
            <a:r>
              <a:rPr lang="en-US" altLang="zh-CN" sz="3200" b="1" dirty="0">
                <a:solidFill>
                  <a:srgbClr val="0070C0"/>
                </a:solidFill>
                <a:ea typeface="楷体" panose="02010609060101010101" pitchFamily="49" charset="-122"/>
                <a:cs typeface="Times New Roman" panose="02020603050405020304" pitchFamily="18" charset="0"/>
              </a:rPr>
              <a:t>+ SPOC</a:t>
            </a:r>
            <a:r>
              <a:rPr lang="zh-CN" altLang="en-US" sz="3200" b="1" dirty="0">
                <a:solidFill>
                  <a:srgbClr val="0070C0"/>
                </a:solidFill>
                <a:ea typeface="楷体" panose="02010609060101010101" pitchFamily="49" charset="-122"/>
                <a:cs typeface="Times New Roman" panose="02020603050405020304" pitchFamily="18" charset="0"/>
              </a:rPr>
              <a:t> </a:t>
            </a:r>
            <a:r>
              <a:rPr lang="en-US" altLang="zh-CN" sz="3200" b="1" dirty="0">
                <a:solidFill>
                  <a:srgbClr val="0070C0"/>
                </a:solidFill>
                <a:ea typeface="楷体" panose="02010609060101010101" pitchFamily="49" charset="-122"/>
                <a:cs typeface="Times New Roman" panose="02020603050405020304" pitchFamily="18" charset="0"/>
              </a:rPr>
              <a:t>16</a:t>
            </a:r>
            <a:r>
              <a:rPr lang="zh-CN" altLang="en-US" sz="3200" b="1" dirty="0">
                <a:solidFill>
                  <a:srgbClr val="0070C0"/>
                </a:solidFill>
                <a:ea typeface="楷体" panose="02010609060101010101" pitchFamily="49" charset="-122"/>
                <a:cs typeface="Times New Roman" panose="02020603050405020304" pitchFamily="18" charset="0"/>
              </a:rPr>
              <a:t>分</a:t>
            </a:r>
            <a:r>
              <a:rPr lang="en-US" altLang="zh-CN" sz="3200" b="1" dirty="0">
                <a:solidFill>
                  <a:srgbClr val="0070C0"/>
                </a:solidFill>
                <a:ea typeface="楷体" panose="02010609060101010101" pitchFamily="49" charset="-122"/>
                <a:cs typeface="Times New Roman" panose="02020603050405020304" pitchFamily="18" charset="0"/>
              </a:rPr>
              <a:t>+</a:t>
            </a:r>
            <a:r>
              <a:rPr lang="zh-CN" altLang="en-US" sz="3200" b="1" dirty="0">
                <a:solidFill>
                  <a:srgbClr val="0070C0"/>
                </a:solidFill>
                <a:ea typeface="楷体" panose="02010609060101010101" pitchFamily="49" charset="-122"/>
                <a:cs typeface="Times New Roman" panose="02020603050405020304" pitchFamily="18" charset="0"/>
              </a:rPr>
              <a:t>其他 </a:t>
            </a:r>
            <a:r>
              <a:rPr lang="en-US" altLang="zh-CN" sz="3200" b="1" dirty="0">
                <a:solidFill>
                  <a:srgbClr val="0070C0"/>
                </a:solidFill>
                <a:ea typeface="楷体" panose="02010609060101010101" pitchFamily="49" charset="-122"/>
                <a:cs typeface="Times New Roman" panose="02020603050405020304" pitchFamily="18" charset="0"/>
              </a:rPr>
              <a:t>6</a:t>
            </a:r>
            <a:r>
              <a:rPr lang="zh-CN" altLang="en-US" sz="3200" b="1" dirty="0">
                <a:solidFill>
                  <a:srgbClr val="0070C0"/>
                </a:solidFill>
                <a:ea typeface="楷体" panose="02010609060101010101" pitchFamily="49" charset="-122"/>
                <a:cs typeface="Times New Roman" panose="02020603050405020304" pitchFamily="18" charset="0"/>
              </a:rPr>
              <a:t>分</a:t>
            </a:r>
            <a:endParaRPr lang="en-US" altLang="zh-CN" sz="3200" b="1" dirty="0">
              <a:solidFill>
                <a:srgbClr val="0070C0"/>
              </a:solidFill>
              <a:ea typeface="楷体" panose="02010609060101010101" pitchFamily="49" charset="-122"/>
              <a:cs typeface="Times New Roman" panose="02020603050405020304" pitchFamily="18" charset="0"/>
            </a:endParaRPr>
          </a:p>
          <a:p>
            <a:pPr eaLnBrk="1" hangingPunct="1"/>
            <a:endParaRPr lang="en-US" altLang="zh-CN" sz="3200" b="1" dirty="0">
              <a:solidFill>
                <a:srgbClr val="3A3AA0"/>
              </a:solidFill>
              <a:ea typeface="楷体" panose="02010609060101010101" pitchFamily="49" charset="-122"/>
              <a:cs typeface="Times New Roman" panose="02020603050405020304" pitchFamily="18" charset="0"/>
            </a:endParaRPr>
          </a:p>
          <a:p>
            <a:pPr eaLnBrk="1" hangingPunct="1"/>
            <a:r>
              <a:rPr lang="zh-CN" altLang="en-US" sz="3200" b="1" dirty="0">
                <a:solidFill>
                  <a:srgbClr val="C00000"/>
                </a:solidFill>
                <a:ea typeface="楷体" panose="02010609060101010101" pitchFamily="49" charset="-122"/>
                <a:cs typeface="Times New Roman" panose="02020603050405020304" pitchFamily="18" charset="0"/>
              </a:rPr>
              <a:t>作业成绩：</a:t>
            </a:r>
            <a:endParaRPr lang="en-US" altLang="zh-CN" sz="3200" b="1" dirty="0">
              <a:solidFill>
                <a:srgbClr val="C00000"/>
              </a:solidFill>
              <a:ea typeface="楷体" panose="02010609060101010101" pitchFamily="49" charset="-122"/>
              <a:cs typeface="Times New Roman" panose="02020603050405020304" pitchFamily="18" charset="0"/>
            </a:endParaRPr>
          </a:p>
          <a:p>
            <a:pPr eaLnBrk="1" hangingPunct="1"/>
            <a:r>
              <a:rPr lang="zh-CN" altLang="en-US" sz="3200" b="1" dirty="0">
                <a:ea typeface="楷体" panose="02010609060101010101" pitchFamily="49" charset="-122"/>
                <a:cs typeface="Times New Roman" panose="02020603050405020304" pitchFamily="18" charset="0"/>
              </a:rPr>
              <a:t>分为</a:t>
            </a:r>
            <a:r>
              <a:rPr lang="en-US" altLang="zh-CN" sz="3200" b="1" dirty="0">
                <a:ea typeface="楷体" panose="02010609060101010101" pitchFamily="49" charset="-122"/>
                <a:cs typeface="Times New Roman" panose="02020603050405020304" pitchFamily="18" charset="0"/>
              </a:rPr>
              <a:t>10-12</a:t>
            </a:r>
            <a:r>
              <a:rPr lang="zh-CN" altLang="en-US" sz="3200" b="1" dirty="0">
                <a:ea typeface="楷体" panose="02010609060101010101" pitchFamily="49" charset="-122"/>
                <a:cs typeface="Times New Roman" panose="02020603050405020304" pitchFamily="18" charset="0"/>
              </a:rPr>
              <a:t>次，缺一次作业扣</a:t>
            </a:r>
            <a:r>
              <a:rPr lang="en-US" altLang="zh-CN" sz="3200" b="1" dirty="0">
                <a:ea typeface="楷体" panose="02010609060101010101" pitchFamily="49" charset="-122"/>
                <a:cs typeface="Times New Roman" panose="02020603050405020304" pitchFamily="18" charset="0"/>
              </a:rPr>
              <a:t>2</a:t>
            </a:r>
            <a:r>
              <a:rPr lang="zh-CN" altLang="en-US" sz="3200" b="1" dirty="0">
                <a:ea typeface="楷体" panose="02010609060101010101" pitchFamily="49" charset="-122"/>
                <a:cs typeface="Times New Roman" panose="02020603050405020304" pitchFamily="18" charset="0"/>
              </a:rPr>
              <a:t>分。按课程进度布置。布置后一周的周四上交。</a:t>
            </a:r>
            <a:endParaRPr lang="en-US" altLang="zh-CN" sz="3200" b="1" dirty="0">
              <a:ea typeface="楷体" panose="02010609060101010101" pitchFamily="49" charset="-122"/>
              <a:cs typeface="Times New Roman" panose="02020603050405020304" pitchFamily="18" charset="0"/>
            </a:endParaRPr>
          </a:p>
          <a:p>
            <a:pPr eaLnBrk="1" hangingPunct="1"/>
            <a:endParaRPr lang="en-US" altLang="zh-CN" sz="3200" b="1" dirty="0">
              <a:ea typeface="楷体" panose="02010609060101010101" pitchFamily="49" charset="-122"/>
              <a:cs typeface="Times New Roman" panose="02020603050405020304" pitchFamily="18" charset="0"/>
            </a:endParaRPr>
          </a:p>
          <a:p>
            <a:pPr eaLnBrk="1" hangingPunct="1"/>
            <a:r>
              <a:rPr lang="zh-CN" altLang="en-US" sz="3200" b="1" dirty="0">
                <a:solidFill>
                  <a:srgbClr val="C00000"/>
                </a:solidFill>
                <a:ea typeface="楷体" panose="02010609060101010101" pitchFamily="49" charset="-122"/>
                <a:cs typeface="Times New Roman" panose="02020603050405020304" pitchFamily="18" charset="0"/>
              </a:rPr>
              <a:t>其他成绩：</a:t>
            </a:r>
            <a:r>
              <a:rPr lang="zh-CN" altLang="en-US" sz="3200" b="1" dirty="0">
                <a:ea typeface="楷体" panose="02010609060101010101" pitchFamily="49" charset="-122"/>
                <a:cs typeface="Times New Roman" panose="02020603050405020304" pitchFamily="18" charset="0"/>
              </a:rPr>
              <a:t>考勤等</a:t>
            </a:r>
            <a:endParaRPr lang="en-US" altLang="zh-CN" sz="3200" b="1" dirty="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47288151"/>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dissolve">
                                      <p:cBhvr>
                                        <p:cTn id="7" dur="500"/>
                                        <p:tgtEl>
                                          <p:spTgt spid="3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76">
                                            <p:txEl>
                                              <p:pRg st="0" end="0"/>
                                            </p:txEl>
                                          </p:spTgt>
                                        </p:tgtEl>
                                        <p:attrNameLst>
                                          <p:attrName>style.visibility</p:attrName>
                                        </p:attrNameLst>
                                      </p:cBhvr>
                                      <p:to>
                                        <p:strVal val="visible"/>
                                      </p:to>
                                    </p:set>
                                    <p:animEffect transition="in" filter="dissolve">
                                      <p:cBhvr>
                                        <p:cTn id="12" dur="500"/>
                                        <p:tgtEl>
                                          <p:spTgt spid="307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076">
                                            <p:txEl>
                                              <p:pRg st="1" end="1"/>
                                            </p:txEl>
                                          </p:spTgt>
                                        </p:tgtEl>
                                        <p:attrNameLst>
                                          <p:attrName>style.visibility</p:attrName>
                                        </p:attrNameLst>
                                      </p:cBhvr>
                                      <p:to>
                                        <p:strVal val="visible"/>
                                      </p:to>
                                    </p:set>
                                    <p:animEffect transition="in" filter="dissolve">
                                      <p:cBhvr>
                                        <p:cTn id="17" dur="500"/>
                                        <p:tgtEl>
                                          <p:spTgt spid="307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076">
                                            <p:txEl>
                                              <p:pRg st="3" end="3"/>
                                            </p:txEl>
                                          </p:spTgt>
                                        </p:tgtEl>
                                        <p:attrNameLst>
                                          <p:attrName>style.visibility</p:attrName>
                                        </p:attrNameLst>
                                      </p:cBhvr>
                                      <p:to>
                                        <p:strVal val="visible"/>
                                      </p:to>
                                    </p:set>
                                    <p:animEffect transition="in" filter="dissolve">
                                      <p:cBhvr>
                                        <p:cTn id="22" dur="500"/>
                                        <p:tgtEl>
                                          <p:spTgt spid="30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076">
                                            <p:txEl>
                                              <p:pRg st="4" end="4"/>
                                            </p:txEl>
                                          </p:spTgt>
                                        </p:tgtEl>
                                        <p:attrNameLst>
                                          <p:attrName>style.visibility</p:attrName>
                                        </p:attrNameLst>
                                      </p:cBhvr>
                                      <p:to>
                                        <p:strVal val="visible"/>
                                      </p:to>
                                    </p:set>
                                    <p:animEffect transition="in" filter="dissolve">
                                      <p:cBhvr>
                                        <p:cTn id="27" dur="500"/>
                                        <p:tgtEl>
                                          <p:spTgt spid="30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076">
                                            <p:txEl>
                                              <p:pRg st="6" end="6"/>
                                            </p:txEl>
                                          </p:spTgt>
                                        </p:tgtEl>
                                        <p:attrNameLst>
                                          <p:attrName>style.visibility</p:attrName>
                                        </p:attrNameLst>
                                      </p:cBhvr>
                                      <p:to>
                                        <p:strVal val="visible"/>
                                      </p:to>
                                    </p:set>
                                    <p:animEffect transition="in" filter="dissolve">
                                      <p:cBhvr>
                                        <p:cTn id="32" dur="500"/>
                                        <p:tgtEl>
                                          <p:spTgt spid="307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4408" y="188640"/>
            <a:ext cx="6219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kumimoji="1" lang="zh-CN" altLang="en-US">
                <a:solidFill>
                  <a:srgbClr val="3333CC"/>
                </a:solidFill>
                <a:latin typeface="微软雅黑" panose="020B0503020204020204" pitchFamily="34" charset="-122"/>
                <a:ea typeface="微软雅黑" panose="020B0503020204020204" pitchFamily="34" charset="-122"/>
              </a:rPr>
              <a:t>三、讨论：库仑定律的适用条件</a:t>
            </a:r>
            <a:endParaRPr kumimoji="1" lang="zh-CN" altLang="en-US" b="0">
              <a:solidFill>
                <a:srgbClr val="3333CC"/>
              </a:solidFill>
              <a:latin typeface="微软雅黑" panose="020B0503020204020204" pitchFamily="34" charset="-122"/>
              <a:ea typeface="微软雅黑" panose="020B0503020204020204" pitchFamily="34" charset="-122"/>
            </a:endParaRPr>
          </a:p>
        </p:txBody>
      </p:sp>
      <p:sp>
        <p:nvSpPr>
          <p:cNvPr id="3" name="Text Box 3"/>
          <p:cNvSpPr txBox="1">
            <a:spLocks noChangeArrowheads="1"/>
          </p:cNvSpPr>
          <p:nvPr/>
        </p:nvSpPr>
        <p:spPr bwMode="auto">
          <a:xfrm>
            <a:off x="539552" y="1689194"/>
            <a:ext cx="50321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zh-CN" sz="2800">
                <a:solidFill>
                  <a:srgbClr val="3333CC"/>
                </a:solidFill>
                <a:latin typeface="微软雅黑" panose="020B0503020204020204" pitchFamily="34" charset="-122"/>
                <a:ea typeface="微软雅黑" panose="020B0503020204020204" pitchFamily="34" charset="-122"/>
              </a:rPr>
              <a:t>1.</a:t>
            </a:r>
            <a:r>
              <a:rPr kumimoji="1" lang="zh-CN" altLang="en-US" sz="2800">
                <a:solidFill>
                  <a:srgbClr val="3333CC"/>
                </a:solidFill>
                <a:latin typeface="微软雅黑" panose="020B0503020204020204" pitchFamily="34" charset="-122"/>
                <a:ea typeface="微软雅黑" panose="020B0503020204020204" pitchFamily="34" charset="-122"/>
              </a:rPr>
              <a:t>  真空中这个条件是不必要的</a:t>
            </a:r>
          </a:p>
        </p:txBody>
      </p:sp>
      <p:sp>
        <p:nvSpPr>
          <p:cNvPr id="16" name="Text Box 2"/>
          <p:cNvSpPr txBox="1">
            <a:spLocks noChangeArrowheads="1"/>
          </p:cNvSpPr>
          <p:nvPr/>
        </p:nvSpPr>
        <p:spPr bwMode="auto">
          <a:xfrm>
            <a:off x="1066800" y="889556"/>
            <a:ext cx="60486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kumimoji="1" lang="zh-CN" altLang="en-US" sz="2800">
                <a:solidFill>
                  <a:srgbClr val="3333CC"/>
                </a:solidFill>
                <a:latin typeface="微软雅黑" panose="020B0503020204020204" pitchFamily="34" charset="-122"/>
                <a:ea typeface="微软雅黑" panose="020B0503020204020204" pitchFamily="34" charset="-122"/>
              </a:rPr>
              <a:t>通常表述：真空中、静止、点电荷</a:t>
            </a:r>
            <a:endParaRPr kumimoji="1" lang="zh-CN" altLang="en-US" sz="2800" b="0">
              <a:solidFill>
                <a:srgbClr val="3333CC"/>
              </a:solidFill>
              <a:latin typeface="微软雅黑" panose="020B0503020204020204" pitchFamily="34" charset="-122"/>
              <a:ea typeface="微软雅黑" panose="020B0503020204020204" pitchFamily="34" charset="-122"/>
            </a:endParaRPr>
          </a:p>
        </p:txBody>
      </p:sp>
      <p:sp>
        <p:nvSpPr>
          <p:cNvPr id="17" name="Text Box 11"/>
          <p:cNvSpPr txBox="1">
            <a:spLocks noChangeArrowheads="1"/>
          </p:cNvSpPr>
          <p:nvPr/>
        </p:nvSpPr>
        <p:spPr bwMode="auto">
          <a:xfrm>
            <a:off x="971600" y="2319263"/>
            <a:ext cx="7315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zh-CN" altLang="en-US" sz="2400">
                <a:latin typeface="微软雅黑" panose="020B0503020204020204" pitchFamily="34" charset="-122"/>
                <a:ea typeface="微软雅黑" panose="020B0503020204020204" pitchFamily="34" charset="-122"/>
              </a:rPr>
              <a:t>只要不计入其他电荷（比如感应电荷等）的作用即可</a:t>
            </a:r>
          </a:p>
        </p:txBody>
      </p:sp>
      <p:sp>
        <p:nvSpPr>
          <p:cNvPr id="18" name="Text Box 3"/>
          <p:cNvSpPr txBox="1">
            <a:spLocks noChangeArrowheads="1"/>
          </p:cNvSpPr>
          <p:nvPr/>
        </p:nvSpPr>
        <p:spPr bwMode="auto">
          <a:xfrm>
            <a:off x="539551" y="3121804"/>
            <a:ext cx="43300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zh-CN" sz="2800">
                <a:solidFill>
                  <a:srgbClr val="3333CC"/>
                </a:solidFill>
                <a:latin typeface="微软雅黑" panose="020B0503020204020204" pitchFamily="34" charset="-122"/>
                <a:ea typeface="微软雅黑" panose="020B0503020204020204" pitchFamily="34" charset="-122"/>
              </a:rPr>
              <a:t>2.</a:t>
            </a:r>
            <a:r>
              <a:rPr kumimoji="1" lang="zh-CN" altLang="en-US" sz="2800">
                <a:solidFill>
                  <a:srgbClr val="3333CC"/>
                </a:solidFill>
                <a:latin typeface="微软雅黑" panose="020B0503020204020204" pitchFamily="34" charset="-122"/>
                <a:ea typeface="微软雅黑" panose="020B0503020204020204" pitchFamily="34" charset="-122"/>
              </a:rPr>
              <a:t>  只要施力电荷静止即可</a:t>
            </a:r>
          </a:p>
        </p:txBody>
      </p:sp>
      <p:sp>
        <p:nvSpPr>
          <p:cNvPr id="32" name="Text Box 10"/>
          <p:cNvSpPr txBox="1">
            <a:spLocks noChangeArrowheads="1"/>
          </p:cNvSpPr>
          <p:nvPr/>
        </p:nvSpPr>
        <p:spPr bwMode="auto">
          <a:xfrm>
            <a:off x="200784" y="4695293"/>
            <a:ext cx="3191024"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85000"/>
              </a:lnSpc>
              <a:spcBef>
                <a:spcPct val="50000"/>
              </a:spcBef>
            </a:pPr>
            <a:r>
              <a:rPr lang="en-US" altLang="zh-CN" sz="2400" i="1" dirty="0">
                <a:latin typeface="微软雅黑" panose="020B0503020204020204" pitchFamily="34" charset="-122"/>
                <a:ea typeface="微软雅黑" panose="020B0503020204020204" pitchFamily="34" charset="-122"/>
              </a:rPr>
              <a:t>q</a:t>
            </a:r>
            <a:r>
              <a:rPr lang="en-US" altLang="zh-CN" sz="2400" baseline="-250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en-US" altLang="zh-CN" sz="2400" i="1" dirty="0">
                <a:latin typeface="微软雅黑" panose="020B0503020204020204" pitchFamily="34" charset="-122"/>
                <a:ea typeface="微软雅黑" panose="020B0503020204020204" pitchFamily="34" charset="-122"/>
              </a:rPr>
              <a:t>q</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都静止</a:t>
            </a:r>
            <a:endParaRPr lang="en-US" altLang="zh-CN" sz="2400" dirty="0">
              <a:latin typeface="微软雅黑" panose="020B0503020204020204" pitchFamily="34" charset="-122"/>
              <a:ea typeface="微软雅黑" panose="020B0503020204020204" pitchFamily="34" charset="-122"/>
            </a:endParaRPr>
          </a:p>
          <a:p>
            <a:pPr eaLnBrk="1" hangingPunct="1">
              <a:lnSpc>
                <a:spcPct val="85000"/>
              </a:lnSpc>
              <a:spcBef>
                <a:spcPct val="50000"/>
              </a:spcBef>
            </a:pPr>
            <a:r>
              <a:rPr lang="en-US" altLang="zh-CN" sz="2400" i="1" dirty="0">
                <a:latin typeface="微软雅黑" panose="020B0503020204020204" pitchFamily="34" charset="-122"/>
                <a:ea typeface="微软雅黑" panose="020B0503020204020204" pitchFamily="34" charset="-122"/>
              </a:rPr>
              <a:t>q</a:t>
            </a:r>
            <a:r>
              <a:rPr lang="en-US" altLang="zh-CN" sz="2400" baseline="-250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静止，</a:t>
            </a:r>
            <a:r>
              <a:rPr lang="en-US" altLang="zh-CN" sz="2400" i="1" dirty="0">
                <a:latin typeface="微软雅黑" panose="020B0503020204020204" pitchFamily="34" charset="-122"/>
                <a:ea typeface="微软雅黑" panose="020B0503020204020204" pitchFamily="34" charset="-122"/>
              </a:rPr>
              <a:t>q</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运动</a:t>
            </a:r>
            <a:endParaRPr lang="en-US" altLang="zh-CN" sz="2400" dirty="0">
              <a:latin typeface="微软雅黑" panose="020B0503020204020204" pitchFamily="34" charset="-122"/>
              <a:ea typeface="微软雅黑" panose="020B0503020204020204" pitchFamily="34" charset="-122"/>
            </a:endParaRPr>
          </a:p>
          <a:p>
            <a:pPr eaLnBrk="1" hangingPunct="1">
              <a:lnSpc>
                <a:spcPct val="85000"/>
              </a:lnSpc>
              <a:spcBef>
                <a:spcPct val="50000"/>
              </a:spcBef>
            </a:pPr>
            <a:r>
              <a:rPr lang="en-US" altLang="zh-CN" sz="2400" i="1" dirty="0">
                <a:latin typeface="微软雅黑" panose="020B0503020204020204" pitchFamily="34" charset="-122"/>
                <a:ea typeface="微软雅黑" panose="020B0503020204020204" pitchFamily="34" charset="-122"/>
              </a:rPr>
              <a:t>q</a:t>
            </a:r>
            <a:r>
              <a:rPr lang="en-US" altLang="zh-CN" sz="2400" baseline="-250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运动，</a:t>
            </a:r>
            <a:r>
              <a:rPr lang="en-US" altLang="zh-CN" sz="2400" i="1" dirty="0">
                <a:latin typeface="微软雅黑" panose="020B0503020204020204" pitchFamily="34" charset="-122"/>
                <a:ea typeface="微软雅黑" panose="020B0503020204020204" pitchFamily="34" charset="-122"/>
              </a:rPr>
              <a:t>q</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静止</a:t>
            </a:r>
            <a:endParaRPr lang="en-US" altLang="zh-CN" sz="2400" dirty="0">
              <a:latin typeface="微软雅黑" panose="020B0503020204020204" pitchFamily="34" charset="-122"/>
              <a:ea typeface="微软雅黑" panose="020B0503020204020204" pitchFamily="34" charset="-122"/>
            </a:endParaRPr>
          </a:p>
          <a:p>
            <a:pPr eaLnBrk="1" hangingPunct="1">
              <a:lnSpc>
                <a:spcPct val="85000"/>
              </a:lnSpc>
              <a:spcBef>
                <a:spcPct val="50000"/>
              </a:spcBef>
            </a:pPr>
            <a:r>
              <a:rPr lang="en-US" altLang="zh-CN" sz="2400" i="1" dirty="0">
                <a:latin typeface="微软雅黑" panose="020B0503020204020204" pitchFamily="34" charset="-122"/>
                <a:ea typeface="微软雅黑" panose="020B0503020204020204" pitchFamily="34" charset="-122"/>
              </a:rPr>
              <a:t>q</a:t>
            </a:r>
            <a:r>
              <a:rPr lang="en-US" altLang="zh-CN" sz="2400" baseline="-250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en-US" altLang="zh-CN" sz="2400" i="1" dirty="0">
                <a:latin typeface="微软雅黑" panose="020B0503020204020204" pitchFamily="34" charset="-122"/>
                <a:ea typeface="微软雅黑" panose="020B0503020204020204" pitchFamily="34" charset="-122"/>
              </a:rPr>
              <a:t>q</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都运动</a:t>
            </a:r>
          </a:p>
        </p:txBody>
      </p:sp>
      <mc:AlternateContent xmlns:mc="http://schemas.openxmlformats.org/markup-compatibility/2006" xmlns:a14="http://schemas.microsoft.com/office/drawing/2010/main">
        <mc:Choice Requires="a14">
          <p:sp>
            <p:nvSpPr>
              <p:cNvPr id="8" name="矩形 7"/>
              <p:cNvSpPr/>
              <p:nvPr/>
            </p:nvSpPr>
            <p:spPr>
              <a:xfrm>
                <a:off x="2720531" y="3972281"/>
                <a:ext cx="3215880" cy="461665"/>
              </a:xfrm>
              <a:prstGeom prst="rect">
                <a:avLst/>
              </a:prstGeom>
            </p:spPr>
            <p:txBody>
              <a:bodyPr wrap="none">
                <a:spAutoFit/>
              </a:bodyPr>
              <a:lstStyle/>
              <a:p>
                <a14:m>
                  <m:oMath xmlns:m="http://schemas.openxmlformats.org/officeDocument/2006/math">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𝑭</m:t>
                        </m:r>
                      </m:e>
                      <m:sub>
                        <m:r>
                          <a:rPr lang="en-US" altLang="zh-CN" sz="2400" i="1">
                            <a:latin typeface="Cambria Math" panose="02040503050406030204" pitchFamily="18" charset="0"/>
                            <a:ea typeface="宋体" panose="02010600030101010101" pitchFamily="2" charset="-122"/>
                          </a:rPr>
                          <m:t>𝟏𝟐</m:t>
                        </m:r>
                      </m:sub>
                    </m:sSub>
                  </m:oMath>
                </a14:m>
                <a:r>
                  <a:rPr lang="zh-CN" altLang="en-US" sz="2400" dirty="0">
                    <a:latin typeface="微软雅黑" panose="020B0503020204020204" pitchFamily="34" charset="-122"/>
                    <a:ea typeface="微软雅黑" panose="020B0503020204020204" pitchFamily="34" charset="-122"/>
                  </a:rPr>
                  <a:t> 满足库仑定律吗？</a:t>
                </a:r>
              </a:p>
            </p:txBody>
          </p:sp>
        </mc:Choice>
        <mc:Fallback xmlns="">
          <p:sp>
            <p:nvSpPr>
              <p:cNvPr id="8" name="矩形 7"/>
              <p:cNvSpPr>
                <a:spLocks noRot="1" noChangeAspect="1" noMove="1" noResize="1" noEditPoints="1" noAdjustHandles="1" noChangeArrowheads="1" noChangeShapeType="1" noTextEdit="1"/>
              </p:cNvSpPr>
              <p:nvPr/>
            </p:nvSpPr>
            <p:spPr>
              <a:xfrm>
                <a:off x="2720531" y="3972281"/>
                <a:ext cx="3215880" cy="461665"/>
              </a:xfrm>
              <a:prstGeom prst="rect">
                <a:avLst/>
              </a:prstGeom>
              <a:blipFill>
                <a:blip r:embed="rId2"/>
                <a:stretch>
                  <a:fillRect l="-379" t="-10667" r="-2083" b="-30667"/>
                </a:stretch>
              </a:blipFill>
            </p:spPr>
            <p:txBody>
              <a:bodyPr/>
              <a:lstStyle/>
              <a:p>
                <a:r>
                  <a:rPr lang="zh-CN" altLang="en-US">
                    <a:noFill/>
                  </a:rPr>
                  <a:t> </a:t>
                </a:r>
              </a:p>
            </p:txBody>
          </p:sp>
        </mc:Fallback>
      </mc:AlternateContent>
      <p:sp>
        <p:nvSpPr>
          <p:cNvPr id="36" name="矩形 35"/>
          <p:cNvSpPr/>
          <p:nvPr/>
        </p:nvSpPr>
        <p:spPr>
          <a:xfrm>
            <a:off x="3995936" y="4580777"/>
            <a:ext cx="743540" cy="2160591"/>
          </a:xfrm>
          <a:prstGeom prst="rect">
            <a:avLst/>
          </a:prstGeom>
        </p:spPr>
        <p:txBody>
          <a:bodyPr wrap="square">
            <a:spAutoFit/>
          </a:bodyPr>
          <a:lstStyle/>
          <a:p>
            <a:pPr>
              <a:lnSpc>
                <a:spcPct val="120000"/>
              </a:lnSpc>
            </a:pPr>
            <a:r>
              <a:rPr lang="en-US" altLang="zh-CN" b="1" i="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p>
          <a:p>
            <a:pPr>
              <a:lnSpc>
                <a:spcPct val="120000"/>
              </a:lnSpc>
            </a:pPr>
            <a:r>
              <a:rPr lang="en-US" altLang="zh-CN">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b="1" i="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p>
            <a:pPr>
              <a:lnSpc>
                <a:spcPct val="120000"/>
              </a:lnSpc>
            </a:pPr>
            <a:r>
              <a:rPr lang="en-US" altLang="zh-CN" b="1" i="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p>
          <a:p>
            <a:pPr>
              <a:lnSpc>
                <a:spcPct val="120000"/>
              </a:lnSpc>
            </a:pPr>
            <a:r>
              <a:rPr lang="en-US" altLang="zh-CN">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b="1" i="0">
              <a:solidFill>
                <a:srgbClr val="FF0000"/>
              </a:solidFill>
              <a:latin typeface="微软雅黑" panose="020B0503020204020204" pitchFamily="34" charset="-122"/>
              <a:ea typeface="微软雅黑" panose="020B0503020204020204" pitchFamily="34" charset="-122"/>
              <a:sym typeface="Wingdings" panose="05000000000000000000" pitchFamily="2" charset="2"/>
            </a:endParaRPr>
          </a:p>
        </p:txBody>
      </p:sp>
      <p:grpSp>
        <p:nvGrpSpPr>
          <p:cNvPr id="9" name="组合 8"/>
          <p:cNvGrpSpPr/>
          <p:nvPr/>
        </p:nvGrpSpPr>
        <p:grpSpPr>
          <a:xfrm>
            <a:off x="5731833" y="2849207"/>
            <a:ext cx="2486700" cy="1066773"/>
            <a:chOff x="5443801" y="3098546"/>
            <a:chExt cx="3016631" cy="1294110"/>
          </a:xfrm>
        </p:grpSpPr>
        <p:grpSp>
          <p:nvGrpSpPr>
            <p:cNvPr id="7" name="组合 6"/>
            <p:cNvGrpSpPr/>
            <p:nvPr/>
          </p:nvGrpSpPr>
          <p:grpSpPr>
            <a:xfrm>
              <a:off x="6304172" y="3098546"/>
              <a:ext cx="2156260" cy="1294110"/>
              <a:chOff x="5148064" y="3585919"/>
              <a:chExt cx="2232248" cy="1339714"/>
            </a:xfrm>
          </p:grpSpPr>
          <p:sp>
            <p:nvSpPr>
              <p:cNvPr id="19" name="Oval 18"/>
              <p:cNvSpPr>
                <a:spLocks noChangeArrowheads="1"/>
              </p:cNvSpPr>
              <p:nvPr/>
            </p:nvSpPr>
            <p:spPr bwMode="auto">
              <a:xfrm>
                <a:off x="5248919" y="4183545"/>
                <a:ext cx="139700" cy="138112"/>
              </a:xfrm>
              <a:prstGeom prst="ellipse">
                <a:avLst/>
              </a:prstGeom>
              <a:solidFill>
                <a:srgbClr val="CC3300"/>
              </a:solidFill>
              <a:ln w="12699">
                <a:solidFill>
                  <a:srgbClr val="CC33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latin typeface="微软雅黑" panose="020B0503020204020204" pitchFamily="34" charset="-122"/>
                  <a:ea typeface="微软雅黑" panose="020B0503020204020204" pitchFamily="34" charset="-122"/>
                </a:endParaRPr>
              </a:p>
            </p:txBody>
          </p:sp>
          <p:sp>
            <p:nvSpPr>
              <p:cNvPr id="20" name="Line 19"/>
              <p:cNvSpPr>
                <a:spLocks noChangeShapeType="1"/>
              </p:cNvSpPr>
              <p:nvPr/>
            </p:nvSpPr>
            <p:spPr bwMode="auto">
              <a:xfrm>
                <a:off x="5364088" y="4258157"/>
                <a:ext cx="834836" cy="0"/>
              </a:xfrm>
              <a:prstGeom prst="line">
                <a:avLst/>
              </a:prstGeom>
              <a:noFill/>
              <a:ln w="38100">
                <a:solidFill>
                  <a:srgbClr val="3333CC"/>
                </a:solidFill>
                <a:round/>
                <a:headEnd type="none" w="sm" len="sm"/>
                <a:tailEnd type="none" w="med" len="lg"/>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1" name="Line 21"/>
              <p:cNvSpPr>
                <a:spLocks noChangeShapeType="1"/>
              </p:cNvSpPr>
              <p:nvPr/>
            </p:nvSpPr>
            <p:spPr bwMode="auto">
              <a:xfrm>
                <a:off x="6228184" y="4258157"/>
                <a:ext cx="562843" cy="0"/>
              </a:xfrm>
              <a:prstGeom prst="line">
                <a:avLst/>
              </a:prstGeom>
              <a:noFill/>
              <a:ln w="38100">
                <a:solidFill>
                  <a:srgbClr val="CC33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3" name="Text Box 23"/>
              <p:cNvSpPr txBox="1">
                <a:spLocks noChangeArrowheads="1"/>
              </p:cNvSpPr>
              <p:nvPr/>
            </p:nvSpPr>
            <p:spPr bwMode="auto">
              <a:xfrm>
                <a:off x="5812371" y="4268544"/>
                <a:ext cx="231996" cy="65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endParaRPr kumimoji="1" lang="zh-CN" altLang="en-US" sz="2800" b="0">
                  <a:solidFill>
                    <a:srgbClr val="3333CC"/>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 name="Object 25"/>
                  <p:cNvSpPr txBox="1"/>
                  <p:nvPr/>
                </p:nvSpPr>
                <p:spPr bwMode="auto">
                  <a:xfrm>
                    <a:off x="6866469" y="4009432"/>
                    <a:ext cx="513843" cy="571696"/>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CC3300"/>
                                  </a:solidFill>
                                  <a:latin typeface="Cambria Math" panose="02040503050406030204" pitchFamily="18" charset="0"/>
                                </a:rPr>
                              </m:ctrlPr>
                            </m:sSubPr>
                            <m:e>
                              <m:acc>
                                <m:accPr>
                                  <m:chr m:val="⃗"/>
                                  <m:ctrlPr>
                                    <a:rPr lang="zh-CN" altLang="en-US" i="1">
                                      <a:solidFill>
                                        <a:srgbClr val="CC3300"/>
                                      </a:solidFill>
                                      <a:latin typeface="Cambria Math" panose="02040503050406030204" pitchFamily="18" charset="0"/>
                                    </a:rPr>
                                  </m:ctrlPr>
                                </m:accPr>
                                <m:e>
                                  <m:r>
                                    <a:rPr lang="zh-CN" altLang="en-US" i="1">
                                      <a:solidFill>
                                        <a:srgbClr val="CC3300"/>
                                      </a:solidFill>
                                      <a:latin typeface="Cambria Math" panose="02040503050406030204" pitchFamily="18" charset="0"/>
                                    </a:rPr>
                                    <m:t>𝐹</m:t>
                                  </m:r>
                                </m:e>
                              </m:acc>
                            </m:e>
                            <m:sub>
                              <m:r>
                                <a:rPr lang="zh-CN" altLang="en-US" i="1">
                                  <a:solidFill>
                                    <a:srgbClr val="CC3300"/>
                                  </a:solidFill>
                                  <a:latin typeface="Cambria Math" panose="02040503050406030204" pitchFamily="18" charset="0"/>
                                </a:rPr>
                                <m:t>12</m:t>
                              </m:r>
                            </m:sub>
                          </m:sSub>
                        </m:oMath>
                      </m:oMathPara>
                    </a14:m>
                    <a:endParaRPr lang="zh-CN" altLang="en-US">
                      <a:latin typeface="微软雅黑" panose="020B0503020204020204" pitchFamily="34" charset="-122"/>
                      <a:ea typeface="微软雅黑" panose="020B0503020204020204" pitchFamily="34" charset="-122"/>
                    </a:endParaRPr>
                  </a:p>
                </p:txBody>
              </p:sp>
            </mc:Choice>
            <mc:Fallback xmlns="">
              <p:sp>
                <p:nvSpPr>
                  <p:cNvPr id="25" name="Object 25"/>
                  <p:cNvSpPr txBox="1">
                    <a:spLocks noRot="1" noChangeAspect="1" noMove="1" noResize="1" noEditPoints="1" noAdjustHandles="1" noChangeArrowheads="1" noChangeShapeType="1" noTextEdit="1"/>
                  </p:cNvSpPr>
                  <p:nvPr/>
                </p:nvSpPr>
                <p:spPr bwMode="auto">
                  <a:xfrm>
                    <a:off x="6866469" y="4009432"/>
                    <a:ext cx="513843" cy="571696"/>
                  </a:xfrm>
                  <a:prstGeom prst="rect">
                    <a:avLst/>
                  </a:prstGeom>
                  <a:blipFill>
                    <a:blip r:embed="rId3"/>
                    <a:stretch>
                      <a:fillRect t="-18919" r="-22388"/>
                    </a:stretch>
                  </a:blipFill>
                  <a:ln>
                    <a:noFill/>
                  </a:ln>
                </p:spPr>
                <p:txBody>
                  <a:bodyPr/>
                  <a:lstStyle/>
                  <a:p>
                    <a:r>
                      <a:rPr lang="zh-CN" altLang="en-US">
                        <a:noFill/>
                      </a:rPr>
                      <a:t> </a:t>
                    </a:r>
                  </a:p>
                </p:txBody>
              </p:sp>
            </mc:Fallback>
          </mc:AlternateContent>
          <p:sp>
            <p:nvSpPr>
              <p:cNvPr id="28" name="Text Box 28"/>
              <p:cNvSpPr txBox="1">
                <a:spLocks noChangeArrowheads="1"/>
              </p:cNvSpPr>
              <p:nvPr/>
            </p:nvSpPr>
            <p:spPr bwMode="auto">
              <a:xfrm>
                <a:off x="5188484" y="3585919"/>
                <a:ext cx="231996" cy="65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endParaRPr kumimoji="1" lang="zh-CN" altLang="en-US" sz="2800" b="0">
                  <a:solidFill>
                    <a:srgbClr val="3333CC"/>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9" name="Object 29"/>
                  <p:cNvSpPr txBox="1"/>
                  <p:nvPr/>
                </p:nvSpPr>
                <p:spPr bwMode="auto">
                  <a:xfrm>
                    <a:off x="5148064" y="3590601"/>
                    <a:ext cx="404272" cy="568974"/>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𝑞</m:t>
                              </m:r>
                            </m:e>
                            <m:sub>
                              <m:r>
                                <a:rPr lang="zh-CN" altLang="en-US" i="1">
                                  <a:solidFill>
                                    <a:srgbClr val="000000"/>
                                  </a:solidFill>
                                  <a:latin typeface="Cambria Math" panose="02040503050406030204" pitchFamily="18" charset="0"/>
                                </a:rPr>
                                <m:t>1</m:t>
                              </m:r>
                            </m:sub>
                          </m:sSub>
                        </m:oMath>
                      </m:oMathPara>
                    </a14:m>
                    <a:endParaRPr lang="zh-CN" altLang="en-US">
                      <a:latin typeface="微软雅黑" panose="020B0503020204020204" pitchFamily="34" charset="-122"/>
                      <a:ea typeface="微软雅黑" panose="020B0503020204020204" pitchFamily="34" charset="-122"/>
                    </a:endParaRPr>
                  </a:p>
                </p:txBody>
              </p:sp>
            </mc:Choice>
            <mc:Fallback xmlns="">
              <p:sp>
                <p:nvSpPr>
                  <p:cNvPr id="29" name="Object 29"/>
                  <p:cNvSpPr txBox="1">
                    <a:spLocks noRot="1" noChangeAspect="1" noMove="1" noResize="1" noEditPoints="1" noAdjustHandles="1" noChangeArrowheads="1" noChangeShapeType="1" noTextEdit="1"/>
                  </p:cNvSpPr>
                  <p:nvPr/>
                </p:nvSpPr>
                <p:spPr bwMode="auto">
                  <a:xfrm>
                    <a:off x="5148064" y="3590601"/>
                    <a:ext cx="404272" cy="568974"/>
                  </a:xfrm>
                  <a:prstGeom prst="rect">
                    <a:avLst/>
                  </a:prstGeom>
                  <a:blipFill>
                    <a:blip r:embed="rId4"/>
                    <a:stretch>
                      <a:fillRect r="-2307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Object 30"/>
                  <p:cNvSpPr txBox="1"/>
                  <p:nvPr/>
                </p:nvSpPr>
                <p:spPr bwMode="auto">
                  <a:xfrm>
                    <a:off x="6272484" y="3590601"/>
                    <a:ext cx="404272" cy="568974"/>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𝑞</m:t>
                              </m:r>
                            </m:e>
                            <m:sub>
                              <m:r>
                                <a:rPr lang="zh-CN" altLang="en-US" i="1">
                                  <a:solidFill>
                                    <a:srgbClr val="000000"/>
                                  </a:solidFill>
                                  <a:latin typeface="Cambria Math" panose="02040503050406030204" pitchFamily="18" charset="0"/>
                                </a:rPr>
                                <m:t>2</m:t>
                              </m:r>
                            </m:sub>
                          </m:sSub>
                        </m:oMath>
                      </m:oMathPara>
                    </a14:m>
                    <a:endParaRPr lang="zh-CN" altLang="en-US">
                      <a:latin typeface="微软雅黑" panose="020B0503020204020204" pitchFamily="34" charset="-122"/>
                      <a:ea typeface="微软雅黑" panose="020B0503020204020204" pitchFamily="34" charset="-122"/>
                    </a:endParaRPr>
                  </a:p>
                </p:txBody>
              </p:sp>
            </mc:Choice>
            <mc:Fallback xmlns="">
              <p:sp>
                <p:nvSpPr>
                  <p:cNvPr id="30" name="Object 30"/>
                  <p:cNvSpPr txBox="1">
                    <a:spLocks noRot="1" noChangeAspect="1" noMove="1" noResize="1" noEditPoints="1" noAdjustHandles="1" noChangeArrowheads="1" noChangeShapeType="1" noTextEdit="1"/>
                  </p:cNvSpPr>
                  <p:nvPr/>
                </p:nvSpPr>
                <p:spPr bwMode="auto">
                  <a:xfrm>
                    <a:off x="6272484" y="3590601"/>
                    <a:ext cx="404272" cy="568974"/>
                  </a:xfrm>
                  <a:prstGeom prst="rect">
                    <a:avLst/>
                  </a:prstGeom>
                  <a:blipFill>
                    <a:blip r:embed="rId5"/>
                    <a:stretch>
                      <a:fillRect r="-13208"/>
                    </a:stretch>
                  </a:blipFill>
                  <a:ln>
                    <a:noFill/>
                  </a:ln>
                </p:spPr>
                <p:txBody>
                  <a:bodyPr/>
                  <a:lstStyle/>
                  <a:p>
                    <a:r>
                      <a:rPr lang="zh-CN" altLang="en-US">
                        <a:noFill/>
                      </a:rPr>
                      <a:t> </a:t>
                    </a:r>
                  </a:p>
                </p:txBody>
              </p:sp>
            </mc:Fallback>
          </mc:AlternateContent>
          <p:sp>
            <p:nvSpPr>
              <p:cNvPr id="31" name="Oval 49"/>
              <p:cNvSpPr>
                <a:spLocks noChangeArrowheads="1"/>
              </p:cNvSpPr>
              <p:nvPr/>
            </p:nvSpPr>
            <p:spPr bwMode="auto">
              <a:xfrm>
                <a:off x="6156176" y="4183545"/>
                <a:ext cx="139700" cy="138112"/>
              </a:xfrm>
              <a:prstGeom prst="ellipse">
                <a:avLst/>
              </a:prstGeom>
              <a:solidFill>
                <a:srgbClr val="CC3300"/>
              </a:solidFill>
              <a:ln w="12699">
                <a:solidFill>
                  <a:srgbClr val="CC3300"/>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latin typeface="微软雅黑" panose="020B0503020204020204" pitchFamily="34" charset="-122"/>
                  <a:ea typeface="微软雅黑" panose="020B0503020204020204" pitchFamily="34" charset="-122"/>
                </a:endParaRPr>
              </a:p>
            </p:txBody>
          </p:sp>
        </p:grpSp>
        <p:sp>
          <p:nvSpPr>
            <p:cNvPr id="37" name="Line 21"/>
            <p:cNvSpPr>
              <a:spLocks noChangeShapeType="1"/>
            </p:cNvSpPr>
            <p:nvPr/>
          </p:nvSpPr>
          <p:spPr bwMode="auto">
            <a:xfrm flipH="1">
              <a:off x="5923385" y="3747512"/>
              <a:ext cx="543683" cy="0"/>
            </a:xfrm>
            <a:prstGeom prst="line">
              <a:avLst/>
            </a:prstGeom>
            <a:noFill/>
            <a:ln w="38100">
              <a:solidFill>
                <a:srgbClr val="CC33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8" name="Object 25"/>
                <p:cNvSpPr txBox="1"/>
                <p:nvPr/>
              </p:nvSpPr>
              <p:spPr bwMode="auto">
                <a:xfrm>
                  <a:off x="5443801" y="3507641"/>
                  <a:ext cx="496351" cy="552235"/>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CC3300"/>
                                </a:solidFill>
                                <a:latin typeface="Cambria Math" panose="02040503050406030204" pitchFamily="18" charset="0"/>
                              </a:rPr>
                            </m:ctrlPr>
                          </m:sSubPr>
                          <m:e>
                            <m:acc>
                              <m:accPr>
                                <m:chr m:val="⃗"/>
                                <m:ctrlPr>
                                  <a:rPr lang="zh-CN" altLang="en-US" i="1">
                                    <a:solidFill>
                                      <a:srgbClr val="CC3300"/>
                                    </a:solidFill>
                                    <a:latin typeface="Cambria Math" panose="02040503050406030204" pitchFamily="18" charset="0"/>
                                  </a:rPr>
                                </m:ctrlPr>
                              </m:accPr>
                              <m:e>
                                <m:r>
                                  <a:rPr lang="zh-CN" altLang="en-US" i="1">
                                    <a:solidFill>
                                      <a:srgbClr val="CC3300"/>
                                    </a:solidFill>
                                    <a:latin typeface="Cambria Math" panose="02040503050406030204" pitchFamily="18" charset="0"/>
                                  </a:rPr>
                                  <m:t>𝐹</m:t>
                                </m:r>
                              </m:e>
                            </m:acc>
                          </m:e>
                          <m:sub>
                            <m:r>
                              <a:rPr lang="zh-CN" altLang="en-US" i="1">
                                <a:solidFill>
                                  <a:srgbClr val="CC3300"/>
                                </a:solidFill>
                                <a:latin typeface="Cambria Math" panose="02040503050406030204" pitchFamily="18" charset="0"/>
                              </a:rPr>
                              <m:t>21</m:t>
                            </m:r>
                          </m:sub>
                        </m:sSub>
                      </m:oMath>
                    </m:oMathPara>
                  </a14:m>
                  <a:endParaRPr lang="zh-CN" altLang="en-US">
                    <a:latin typeface="微软雅黑" panose="020B0503020204020204" pitchFamily="34" charset="-122"/>
                    <a:ea typeface="微软雅黑" panose="020B0503020204020204" pitchFamily="34" charset="-122"/>
                  </a:endParaRPr>
                </a:p>
              </p:txBody>
            </p:sp>
          </mc:Choice>
          <mc:Fallback xmlns="">
            <p:sp>
              <p:nvSpPr>
                <p:cNvPr id="38" name="Object 25"/>
                <p:cNvSpPr txBox="1">
                  <a:spLocks noRot="1" noChangeAspect="1" noMove="1" noResize="1" noEditPoints="1" noAdjustHandles="1" noChangeArrowheads="1" noChangeShapeType="1" noTextEdit="1"/>
                </p:cNvSpPr>
                <p:nvPr/>
              </p:nvSpPr>
              <p:spPr bwMode="auto">
                <a:xfrm>
                  <a:off x="5443801" y="3507641"/>
                  <a:ext cx="496351" cy="552235"/>
                </a:xfrm>
                <a:prstGeom prst="rect">
                  <a:avLst/>
                </a:prstGeom>
                <a:blipFill>
                  <a:blip r:embed="rId6"/>
                  <a:stretch>
                    <a:fillRect t="-18919" r="-22388"/>
                  </a:stretch>
                </a:blipFill>
                <a:ln>
                  <a:no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0" name="矩形 39"/>
              <p:cNvSpPr/>
              <p:nvPr/>
            </p:nvSpPr>
            <p:spPr>
              <a:xfrm>
                <a:off x="5842309" y="3975668"/>
                <a:ext cx="1359603" cy="461665"/>
              </a:xfrm>
              <a:prstGeom prst="rect">
                <a:avLst/>
              </a:prstGeom>
            </p:spPr>
            <p:txBody>
              <a:bodyPr wrap="none">
                <a:spAutoFit/>
              </a:bodyPr>
              <a:lstStyle/>
              <a:p>
                <a14:m>
                  <m:oMath xmlns:m="http://schemas.openxmlformats.org/officeDocument/2006/math">
                    <m:sSub>
                      <m:sSubPr>
                        <m:ctrlPr>
                          <a:rPr lang="en-US" altLang="zh-CN" sz="2400" i="1" smtClean="0">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𝑭</m:t>
                        </m:r>
                      </m:e>
                      <m:sub>
                        <m:r>
                          <a:rPr lang="en-US" altLang="zh-CN" sz="2400" b="1" i="1" smtClean="0">
                            <a:latin typeface="Cambria Math" panose="02040503050406030204" pitchFamily="18" charset="0"/>
                            <a:ea typeface="宋体" panose="02010600030101010101" pitchFamily="2" charset="-122"/>
                          </a:rPr>
                          <m:t>𝟐𝟏</m:t>
                        </m:r>
                      </m:sub>
                    </m:sSub>
                  </m:oMath>
                </a14:m>
                <a:r>
                  <a:rPr lang="zh-CN" altLang="en-US" sz="2400" dirty="0">
                    <a:latin typeface="微软雅黑" panose="020B0503020204020204" pitchFamily="34" charset="-122"/>
                    <a:ea typeface="微软雅黑" panose="020B0503020204020204" pitchFamily="34" charset="-122"/>
                  </a:rPr>
                  <a:t> 呢？</a:t>
                </a:r>
              </a:p>
            </p:txBody>
          </p:sp>
        </mc:Choice>
        <mc:Fallback xmlns="">
          <p:sp>
            <p:nvSpPr>
              <p:cNvPr id="40" name="矩形 39"/>
              <p:cNvSpPr>
                <a:spLocks noRot="1" noChangeAspect="1" noMove="1" noResize="1" noEditPoints="1" noAdjustHandles="1" noChangeArrowheads="1" noChangeShapeType="1" noTextEdit="1"/>
              </p:cNvSpPr>
              <p:nvPr/>
            </p:nvSpPr>
            <p:spPr>
              <a:xfrm>
                <a:off x="5842309" y="3975668"/>
                <a:ext cx="1359603" cy="461665"/>
              </a:xfrm>
              <a:prstGeom prst="rect">
                <a:avLst/>
              </a:prstGeom>
              <a:blipFill>
                <a:blip r:embed="rId7"/>
                <a:stretch>
                  <a:fillRect l="-897" t="-10526" r="-7175" b="-28947"/>
                </a:stretch>
              </a:blipFill>
            </p:spPr>
            <p:txBody>
              <a:bodyPr/>
              <a:lstStyle/>
              <a:p>
                <a:r>
                  <a:rPr lang="zh-CN" altLang="en-US">
                    <a:noFill/>
                  </a:rPr>
                  <a:t> </a:t>
                </a:r>
              </a:p>
            </p:txBody>
          </p:sp>
        </mc:Fallback>
      </mc:AlternateContent>
      <p:sp>
        <p:nvSpPr>
          <p:cNvPr id="41" name="矩形 40"/>
          <p:cNvSpPr/>
          <p:nvPr/>
        </p:nvSpPr>
        <p:spPr>
          <a:xfrm>
            <a:off x="6082736" y="4580777"/>
            <a:ext cx="743540" cy="2160591"/>
          </a:xfrm>
          <a:prstGeom prst="rect">
            <a:avLst/>
          </a:prstGeom>
        </p:spPr>
        <p:txBody>
          <a:bodyPr wrap="square">
            <a:spAutoFit/>
          </a:bodyPr>
          <a:lstStyle/>
          <a:p>
            <a:pPr>
              <a:lnSpc>
                <a:spcPct val="120000"/>
              </a:lnSpc>
            </a:pPr>
            <a:r>
              <a:rPr lang="en-US" altLang="zh-CN" b="1" i="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p>
          <a:p>
            <a:pPr>
              <a:lnSpc>
                <a:spcPct val="120000"/>
              </a:lnSpc>
            </a:pPr>
            <a:r>
              <a:rPr lang="en-US" altLang="zh-CN" b="1" i="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p>
          <a:p>
            <a:pPr>
              <a:lnSpc>
                <a:spcPct val="120000"/>
              </a:lnSpc>
            </a:pPr>
            <a:r>
              <a:rPr lang="en-US" altLang="zh-CN"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b="1" i="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endParaRPr>
          </a:p>
          <a:p>
            <a:pPr>
              <a:lnSpc>
                <a:spcPct val="120000"/>
              </a:lnSpc>
            </a:pPr>
            <a:r>
              <a:rPr lang="en-US" altLang="zh-CN"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b="1" i="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endParaRPr>
          </a:p>
        </p:txBody>
      </p:sp>
      <mc:AlternateContent xmlns:mc="http://schemas.openxmlformats.org/markup-compatibility/2006" xmlns:a14="http://schemas.microsoft.com/office/drawing/2010/main">
        <mc:Choice Requires="a14">
          <p:sp>
            <p:nvSpPr>
              <p:cNvPr id="42" name="矩形 41"/>
              <p:cNvSpPr/>
              <p:nvPr/>
            </p:nvSpPr>
            <p:spPr>
              <a:xfrm>
                <a:off x="7154761" y="3966467"/>
                <a:ext cx="2101153" cy="461665"/>
              </a:xfrm>
              <a:prstGeom prst="rect">
                <a:avLst/>
              </a:prstGeom>
            </p:spPr>
            <p:txBody>
              <a:bodyPr wrap="none">
                <a:spAutoFit/>
              </a:bodyPr>
              <a:lstStyle/>
              <a:p>
                <a14:m>
                  <m:oMath xmlns:m="http://schemas.openxmlformats.org/officeDocument/2006/math">
                    <m:sSub>
                      <m:sSubPr>
                        <m:ctrlPr>
                          <a:rPr lang="en-US" altLang="zh-CN" sz="2400" i="1" smtClean="0">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𝑭</m:t>
                        </m:r>
                      </m:e>
                      <m:sub>
                        <m:r>
                          <a:rPr lang="en-US" altLang="zh-CN" sz="2400" b="1" i="1" smtClean="0">
                            <a:latin typeface="Cambria Math" panose="02040503050406030204" pitchFamily="18" charset="0"/>
                            <a:ea typeface="宋体" panose="02010600030101010101" pitchFamily="2" charset="-122"/>
                          </a:rPr>
                          <m:t>𝟐𝟏</m:t>
                        </m:r>
                      </m:sub>
                    </m:sSub>
                    <m:r>
                      <a:rPr lang="en-US" altLang="zh-CN" sz="2400" b="1" i="1" smtClean="0">
                        <a:latin typeface="Cambria Math" panose="02040503050406030204" pitchFamily="18" charset="0"/>
                        <a:ea typeface="宋体" panose="02010600030101010101" pitchFamily="2" charset="-122"/>
                      </a:rPr>
                      <m:t>=−</m:t>
                    </m:r>
                    <m:sSub>
                      <m:sSubPr>
                        <m:ctrlPr>
                          <a:rPr lang="en-US" altLang="zh-CN" sz="2400" b="1" i="1" smtClean="0">
                            <a:latin typeface="Cambria Math" panose="02040503050406030204" pitchFamily="18" charset="0"/>
                            <a:ea typeface="宋体" panose="02010600030101010101" pitchFamily="2" charset="-122"/>
                          </a:rPr>
                        </m:ctrlPr>
                      </m:sSubPr>
                      <m:e>
                        <m:r>
                          <a:rPr lang="en-US" altLang="zh-CN" sz="2400" b="1" i="1" smtClean="0">
                            <a:latin typeface="Cambria Math" panose="02040503050406030204" pitchFamily="18" charset="0"/>
                            <a:ea typeface="宋体" panose="02010600030101010101" pitchFamily="2" charset="-122"/>
                          </a:rPr>
                          <m:t>𝑭</m:t>
                        </m:r>
                      </m:e>
                      <m:sub>
                        <m:r>
                          <a:rPr lang="en-US" altLang="zh-CN" sz="2400" b="1" i="1" smtClean="0">
                            <a:latin typeface="Cambria Math" panose="02040503050406030204" pitchFamily="18" charset="0"/>
                            <a:ea typeface="宋体" panose="02010600030101010101" pitchFamily="2" charset="-122"/>
                          </a:rPr>
                          <m:t>𝟏𝟐</m:t>
                        </m:r>
                      </m:sub>
                    </m:sSub>
                  </m:oMath>
                </a14:m>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p>
            </p:txBody>
          </p:sp>
        </mc:Choice>
        <mc:Fallback xmlns="">
          <p:sp>
            <p:nvSpPr>
              <p:cNvPr id="42" name="矩形 41"/>
              <p:cNvSpPr>
                <a:spLocks noRot="1" noChangeAspect="1" noMove="1" noResize="1" noEditPoints="1" noAdjustHandles="1" noChangeArrowheads="1" noChangeShapeType="1" noTextEdit="1"/>
              </p:cNvSpPr>
              <p:nvPr/>
            </p:nvSpPr>
            <p:spPr>
              <a:xfrm>
                <a:off x="7154761" y="3966467"/>
                <a:ext cx="2101153" cy="461665"/>
              </a:xfrm>
              <a:prstGeom prst="rect">
                <a:avLst/>
              </a:prstGeom>
              <a:blipFill>
                <a:blip r:embed="rId8"/>
                <a:stretch>
                  <a:fillRect l="-872" t="-10667" b="-30667"/>
                </a:stretch>
              </a:blipFill>
            </p:spPr>
            <p:txBody>
              <a:bodyPr/>
              <a:lstStyle/>
              <a:p>
                <a:r>
                  <a:rPr lang="zh-CN" altLang="en-US">
                    <a:noFill/>
                  </a:rPr>
                  <a:t> </a:t>
                </a:r>
              </a:p>
            </p:txBody>
          </p:sp>
        </mc:Fallback>
      </mc:AlternateContent>
      <p:sp>
        <p:nvSpPr>
          <p:cNvPr id="43" name="矩形 42"/>
          <p:cNvSpPr/>
          <p:nvPr/>
        </p:nvSpPr>
        <p:spPr>
          <a:xfrm>
            <a:off x="7430404" y="4580777"/>
            <a:ext cx="1576257" cy="2160591"/>
          </a:xfrm>
          <a:prstGeom prst="rect">
            <a:avLst/>
          </a:prstGeom>
        </p:spPr>
        <p:txBody>
          <a:bodyPr wrap="square">
            <a:spAutoFit/>
          </a:bodyPr>
          <a:lstStyle/>
          <a:p>
            <a:pPr algn="ctr">
              <a:lnSpc>
                <a:spcPct val="120000"/>
              </a:lnSpc>
            </a:pPr>
            <a:r>
              <a:rPr lang="en-US" altLang="zh-CN" b="1" i="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p>
          <a:p>
            <a:pPr algn="ctr">
              <a:lnSpc>
                <a:spcPct val="120000"/>
              </a:lnSpc>
            </a:pPr>
            <a:r>
              <a:rPr lang="en-US" altLang="zh-CN" b="1" i="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p>
          <a:p>
            <a:pPr algn="ctr">
              <a:lnSpc>
                <a:spcPct val="120000"/>
              </a:lnSpc>
            </a:pPr>
            <a:r>
              <a:rPr lang="en-US" altLang="zh-CN"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b="1" i="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endParaRPr>
          </a:p>
          <a:p>
            <a:pPr algn="ctr">
              <a:lnSpc>
                <a:spcPct val="120000"/>
              </a:lnSpc>
            </a:pPr>
            <a:r>
              <a:rPr lang="zh-CN" altLang="en-US"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一般</a:t>
            </a:r>
            <a:r>
              <a:rPr lang="en-US" altLang="zh-CN"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b="1" i="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3507471166"/>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5"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vertic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0-#ppt_w/2"/>
                                          </p:val>
                                        </p:tav>
                                        <p:tav tm="100000">
                                          <p:val>
                                            <p:strVal val="#ppt_x"/>
                                          </p:val>
                                        </p:tav>
                                      </p:tavLst>
                                    </p:anim>
                                    <p:anim calcmode="lin" valueType="num">
                                      <p:cBhvr additive="base">
                                        <p:cTn id="17"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vertic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500"/>
                                        <p:tgtEl>
                                          <p:spTgt spid="36"/>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up)">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up)">
                                      <p:cBhvr>
                                        <p:cTn id="5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16" grpId="0"/>
      <p:bldP spid="17" grpId="0" autoUpdateAnimBg="0"/>
      <p:bldP spid="18" grpId="0" autoUpdateAnimBg="0"/>
      <p:bldP spid="32" grpId="0" autoUpdateAnimBg="0"/>
      <p:bldP spid="8" grpId="0"/>
      <p:bldP spid="36" grpId="0"/>
      <p:bldP spid="40" grpId="0"/>
      <p:bldP spid="41" grpId="0"/>
      <p:bldP spid="42" grpId="0"/>
      <p:bldP spid="4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Box 3"/>
              <p:cNvSpPr txBox="1">
                <a:spLocks noChangeArrowheads="1"/>
              </p:cNvSpPr>
              <p:nvPr/>
            </p:nvSpPr>
            <p:spPr bwMode="auto">
              <a:xfrm>
                <a:off x="409821" y="385500"/>
                <a:ext cx="4314579" cy="523220"/>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zh-CN" sz="2800">
                    <a:solidFill>
                      <a:srgbClr val="3333CC"/>
                    </a:solidFill>
                    <a:latin typeface="微软雅黑" panose="020B0503020204020204" pitchFamily="34" charset="-122"/>
                    <a:ea typeface="微软雅黑" panose="020B0503020204020204" pitchFamily="34" charset="-122"/>
                  </a:rPr>
                  <a:t>3.</a:t>
                </a:r>
                <a:r>
                  <a:rPr kumimoji="1" lang="zh-CN" altLang="en-US" sz="2800">
                    <a:solidFill>
                      <a:srgbClr val="3333CC"/>
                    </a:solidFill>
                    <a:latin typeface="微软雅黑" panose="020B0503020204020204" pitchFamily="34" charset="-122"/>
                    <a:ea typeface="微软雅黑" panose="020B0503020204020204" pitchFamily="34" charset="-122"/>
                  </a:rPr>
                  <a:t>  点电荷条件  </a:t>
                </a:r>
                <a14:m>
                  <m:oMath xmlns:m="http://schemas.openxmlformats.org/officeDocument/2006/math">
                    <m:r>
                      <a:rPr kumimoji="1" lang="en-US" altLang="zh-CN" sz="2800" b="1" i="1" smtClean="0">
                        <a:solidFill>
                          <a:srgbClr val="3333CC"/>
                        </a:solidFill>
                        <a:latin typeface="Cambria Math" panose="02040503050406030204" pitchFamily="18" charset="0"/>
                        <a:ea typeface="宋体" panose="02010600030101010101" pitchFamily="2" charset="-122"/>
                      </a:rPr>
                      <m:t>𝒓</m:t>
                    </m:r>
                    <m:r>
                      <a:rPr kumimoji="1" lang="en-US" altLang="zh-CN" sz="2800" b="1" i="1" smtClean="0">
                        <a:solidFill>
                          <a:srgbClr val="3333CC"/>
                        </a:solidFill>
                        <a:latin typeface="Cambria Math" panose="02040503050406030204" pitchFamily="18" charset="0"/>
                        <a:ea typeface="宋体" panose="02010600030101010101" pitchFamily="2" charset="-122"/>
                      </a:rPr>
                      <m:t>≫</m:t>
                    </m:r>
                    <m:sSub>
                      <m:sSubPr>
                        <m:ctrlPr>
                          <a:rPr kumimoji="1" lang="en-US" altLang="zh-CN" sz="2800" b="1" i="1" smtClean="0">
                            <a:solidFill>
                              <a:srgbClr val="3333CC"/>
                            </a:solidFill>
                            <a:latin typeface="Cambria Math" panose="02040503050406030204" pitchFamily="18" charset="0"/>
                            <a:ea typeface="宋体" panose="02010600030101010101" pitchFamily="2" charset="-122"/>
                          </a:rPr>
                        </m:ctrlPr>
                      </m:sSubPr>
                      <m:e>
                        <m:r>
                          <a:rPr kumimoji="1" lang="en-US" altLang="zh-CN" sz="2800" b="1" i="1" smtClean="0">
                            <a:solidFill>
                              <a:srgbClr val="3333CC"/>
                            </a:solidFill>
                            <a:latin typeface="Cambria Math" panose="02040503050406030204" pitchFamily="18" charset="0"/>
                            <a:ea typeface="宋体" panose="02010600030101010101" pitchFamily="2" charset="-122"/>
                          </a:rPr>
                          <m:t>𝒔</m:t>
                        </m:r>
                      </m:e>
                      <m:sub>
                        <m:r>
                          <a:rPr kumimoji="1" lang="en-US" altLang="zh-CN" sz="2800" b="1" i="1" smtClean="0">
                            <a:solidFill>
                              <a:srgbClr val="3333CC"/>
                            </a:solidFill>
                            <a:latin typeface="Cambria Math" panose="02040503050406030204" pitchFamily="18" charset="0"/>
                            <a:ea typeface="宋体" panose="02010600030101010101" pitchFamily="2" charset="-122"/>
                          </a:rPr>
                          <m:t>𝟏</m:t>
                        </m:r>
                      </m:sub>
                    </m:sSub>
                    <m:r>
                      <a:rPr kumimoji="1" lang="en-US" altLang="zh-CN" sz="2800" b="1" i="1" smtClean="0">
                        <a:solidFill>
                          <a:srgbClr val="3333CC"/>
                        </a:solidFill>
                        <a:latin typeface="Cambria Math" panose="02040503050406030204" pitchFamily="18" charset="0"/>
                        <a:ea typeface="宋体" panose="02010600030101010101" pitchFamily="2" charset="-122"/>
                      </a:rPr>
                      <m:t>, </m:t>
                    </m:r>
                    <m:sSub>
                      <m:sSubPr>
                        <m:ctrlPr>
                          <a:rPr kumimoji="1" lang="en-US" altLang="zh-CN" sz="2800" b="1" i="1" smtClean="0">
                            <a:solidFill>
                              <a:srgbClr val="3333CC"/>
                            </a:solidFill>
                            <a:latin typeface="Cambria Math" panose="02040503050406030204" pitchFamily="18" charset="0"/>
                            <a:ea typeface="宋体" panose="02010600030101010101" pitchFamily="2" charset="-122"/>
                          </a:rPr>
                        </m:ctrlPr>
                      </m:sSubPr>
                      <m:e>
                        <m:r>
                          <a:rPr kumimoji="1" lang="en-US" altLang="zh-CN" sz="2800" b="1" i="1" smtClean="0">
                            <a:solidFill>
                              <a:srgbClr val="3333CC"/>
                            </a:solidFill>
                            <a:latin typeface="Cambria Math" panose="02040503050406030204" pitchFamily="18" charset="0"/>
                            <a:ea typeface="宋体" panose="02010600030101010101" pitchFamily="2" charset="-122"/>
                          </a:rPr>
                          <m:t>𝒔</m:t>
                        </m:r>
                      </m:e>
                      <m:sub>
                        <m:r>
                          <a:rPr kumimoji="1" lang="en-US" altLang="zh-CN" sz="2800" b="1" i="1" smtClean="0">
                            <a:solidFill>
                              <a:srgbClr val="3333CC"/>
                            </a:solidFill>
                            <a:latin typeface="Cambria Math" panose="02040503050406030204" pitchFamily="18" charset="0"/>
                            <a:ea typeface="宋体" panose="02010600030101010101" pitchFamily="2" charset="-122"/>
                          </a:rPr>
                          <m:t>𝟐</m:t>
                        </m:r>
                      </m:sub>
                    </m:sSub>
                  </m:oMath>
                </a14:m>
                <a:endParaRPr kumimoji="1" lang="zh-CN" altLang="en-US" sz="2800">
                  <a:solidFill>
                    <a:srgbClr val="3333CC"/>
                  </a:solidFill>
                  <a:latin typeface="微软雅黑" panose="020B0503020204020204" pitchFamily="34" charset="-122"/>
                  <a:ea typeface="微软雅黑" panose="020B0503020204020204" pitchFamily="34" charset="-122"/>
                </a:endParaRPr>
              </a:p>
            </p:txBody>
          </p:sp>
        </mc:Choice>
        <mc:Fallback xmlns="">
          <p:sp>
            <p:nvSpPr>
              <p:cNvPr id="3" name="Text Box 3"/>
              <p:cNvSpPr txBox="1">
                <a:spLocks noRot="1" noChangeAspect="1" noMove="1" noResize="1" noEditPoints="1" noAdjustHandles="1" noChangeArrowheads="1" noChangeShapeType="1" noTextEdit="1"/>
              </p:cNvSpPr>
              <p:nvPr/>
            </p:nvSpPr>
            <p:spPr bwMode="auto">
              <a:xfrm>
                <a:off x="409821" y="385500"/>
                <a:ext cx="4314579" cy="523220"/>
              </a:xfrm>
              <a:prstGeom prst="rect">
                <a:avLst/>
              </a:prstGeom>
              <a:blipFill>
                <a:blip r:embed="rId2"/>
                <a:stretch>
                  <a:fillRect l="-2825" t="-11628" b="-325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lstStyle/>
              <a:p>
                <a:r>
                  <a:rPr lang="zh-CN" altLang="en-US">
                    <a:noFill/>
                  </a:rPr>
                  <a:t> </a:t>
                </a:r>
              </a:p>
            </p:txBody>
          </p:sp>
        </mc:Fallback>
      </mc:AlternateContent>
      <p:sp>
        <p:nvSpPr>
          <p:cNvPr id="4" name="Text Box 4"/>
          <p:cNvSpPr txBox="1">
            <a:spLocks noChangeArrowheads="1"/>
          </p:cNvSpPr>
          <p:nvPr/>
        </p:nvSpPr>
        <p:spPr bwMode="auto">
          <a:xfrm>
            <a:off x="539750" y="5214144"/>
            <a:ext cx="853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marL="381000" indent="-3810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zh-CN" sz="2800" dirty="0">
                <a:solidFill>
                  <a:srgbClr val="3333CC"/>
                </a:solidFill>
                <a:latin typeface="微软雅黑" panose="020B0503020204020204" pitchFamily="34" charset="-122"/>
                <a:ea typeface="微软雅黑" panose="020B0503020204020204" pitchFamily="34" charset="-122"/>
              </a:rPr>
              <a:t> </a:t>
            </a:r>
            <a:r>
              <a:rPr kumimoji="1" lang="en-US" altLang="zh-CN" sz="2800" i="1" dirty="0">
                <a:solidFill>
                  <a:srgbClr val="CC3300"/>
                </a:solidFill>
                <a:latin typeface="+mn-lt"/>
                <a:ea typeface="微软雅黑" panose="020B0503020204020204" pitchFamily="34" charset="-122"/>
              </a:rPr>
              <a:t>r </a:t>
            </a:r>
            <a:r>
              <a:rPr kumimoji="1" lang="zh-CN" altLang="en-US" sz="2800" dirty="0">
                <a:solidFill>
                  <a:srgbClr val="3333CC"/>
                </a:solidFill>
                <a:latin typeface="微软雅黑" panose="020B0503020204020204" pitchFamily="34" charset="-122"/>
                <a:ea typeface="微软雅黑" panose="020B0503020204020204" pitchFamily="34" charset="-122"/>
              </a:rPr>
              <a:t>的数量级在</a:t>
            </a:r>
            <a:r>
              <a:rPr kumimoji="1" lang="en-US" altLang="zh-CN" sz="2800" dirty="0">
                <a:solidFill>
                  <a:srgbClr val="CC3300"/>
                </a:solidFill>
                <a:latin typeface="微软雅黑" panose="020B0503020204020204" pitchFamily="34" charset="-122"/>
                <a:ea typeface="微软雅黑" panose="020B0503020204020204" pitchFamily="34" charset="-122"/>
              </a:rPr>
              <a:t>10</a:t>
            </a:r>
            <a:r>
              <a:rPr kumimoji="1" lang="en-US" altLang="zh-CN" sz="2800" baseline="30000" dirty="0">
                <a:solidFill>
                  <a:srgbClr val="CC3300"/>
                </a:solidFill>
                <a:latin typeface="微软雅黑" panose="020B0503020204020204" pitchFamily="34" charset="-122"/>
                <a:ea typeface="微软雅黑" panose="020B0503020204020204" pitchFamily="34" charset="-122"/>
              </a:rPr>
              <a:t>-17</a:t>
            </a:r>
            <a:r>
              <a:rPr kumimoji="1" lang="en-US" altLang="zh-CN" sz="2800" dirty="0">
                <a:solidFill>
                  <a:srgbClr val="CC3300"/>
                </a:solidFill>
                <a:latin typeface="微软雅黑" panose="020B0503020204020204" pitchFamily="34" charset="-122"/>
                <a:ea typeface="微软雅黑" panose="020B0503020204020204" pitchFamily="34" charset="-122"/>
              </a:rPr>
              <a:t>m</a:t>
            </a:r>
            <a:r>
              <a:rPr kumimoji="1" lang="zh-CN" altLang="en-US" sz="2800" dirty="0">
                <a:solidFill>
                  <a:srgbClr val="CC3300"/>
                </a:solidFill>
                <a:latin typeface="微软雅黑" panose="020B0503020204020204" pitchFamily="34" charset="-122"/>
                <a:ea typeface="微软雅黑" panose="020B0503020204020204" pitchFamily="34" charset="-122"/>
              </a:rPr>
              <a:t>～</a:t>
            </a:r>
            <a:r>
              <a:rPr kumimoji="1" lang="en-US" altLang="zh-CN" sz="2800" dirty="0">
                <a:solidFill>
                  <a:srgbClr val="CC3300"/>
                </a:solidFill>
                <a:latin typeface="微软雅黑" panose="020B0503020204020204" pitchFamily="34" charset="-122"/>
                <a:ea typeface="微软雅黑" panose="020B0503020204020204" pitchFamily="34" charset="-122"/>
              </a:rPr>
              <a:t>10</a:t>
            </a:r>
            <a:r>
              <a:rPr kumimoji="1" lang="en-US" altLang="zh-CN" sz="2800" baseline="30000" dirty="0">
                <a:solidFill>
                  <a:srgbClr val="CC3300"/>
                </a:solidFill>
                <a:latin typeface="微软雅黑" panose="020B0503020204020204" pitchFamily="34" charset="-122"/>
                <a:ea typeface="微软雅黑" panose="020B0503020204020204" pitchFamily="34" charset="-122"/>
              </a:rPr>
              <a:t>7</a:t>
            </a:r>
            <a:r>
              <a:rPr kumimoji="1" lang="en-US" altLang="zh-CN" sz="2800" dirty="0">
                <a:solidFill>
                  <a:srgbClr val="CC3300"/>
                </a:solidFill>
                <a:latin typeface="微软雅黑" panose="020B0503020204020204" pitchFamily="34" charset="-122"/>
                <a:ea typeface="微软雅黑" panose="020B0503020204020204" pitchFamily="34" charset="-122"/>
              </a:rPr>
              <a:t>m</a:t>
            </a:r>
            <a:r>
              <a:rPr kumimoji="1" lang="zh-CN" altLang="en-US" sz="2800" dirty="0">
                <a:solidFill>
                  <a:srgbClr val="3333CC"/>
                </a:solidFill>
                <a:latin typeface="微软雅黑" panose="020B0503020204020204" pitchFamily="34" charset="-122"/>
                <a:ea typeface="微软雅黑" panose="020B0503020204020204" pitchFamily="34" charset="-122"/>
              </a:rPr>
              <a:t>范围内，库仑定律成立</a:t>
            </a:r>
          </a:p>
        </p:txBody>
      </p:sp>
      <p:sp>
        <p:nvSpPr>
          <p:cNvPr id="6" name="Text Box 11"/>
          <p:cNvSpPr txBox="1">
            <a:spLocks noChangeArrowheads="1"/>
          </p:cNvSpPr>
          <p:nvPr/>
        </p:nvSpPr>
        <p:spPr bwMode="auto">
          <a:xfrm>
            <a:off x="1066800" y="5934075"/>
            <a:ext cx="731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zh-CN" altLang="en-US" sz="2800">
                <a:latin typeface="微软雅黑" panose="020B0503020204020204" pitchFamily="34" charset="-122"/>
                <a:ea typeface="微软雅黑" panose="020B0503020204020204" pitchFamily="34" charset="-122"/>
              </a:rPr>
              <a:t>实验定律，高能粒子散射到人造地球卫星</a:t>
            </a:r>
          </a:p>
        </p:txBody>
      </p:sp>
      <p:sp>
        <p:nvSpPr>
          <p:cNvPr id="15" name="Text Box 10"/>
          <p:cNvSpPr txBox="1">
            <a:spLocks noChangeArrowheads="1"/>
          </p:cNvSpPr>
          <p:nvPr/>
        </p:nvSpPr>
        <p:spPr bwMode="auto">
          <a:xfrm>
            <a:off x="841394" y="1685950"/>
            <a:ext cx="300054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eaLnBrk="1" hangingPunct="1">
              <a:spcBef>
                <a:spcPct val="50000"/>
              </a:spcBef>
              <a:buNone/>
            </a:pPr>
            <a:r>
              <a:rPr lang="zh-CN" altLang="en-US" sz="2800">
                <a:latin typeface="微软雅黑" panose="020B0503020204020204" pitchFamily="34" charset="-122"/>
                <a:ea typeface="微软雅黑" panose="020B0503020204020204" pitchFamily="34" charset="-122"/>
              </a:rPr>
              <a:t>离得较近时</a:t>
            </a:r>
            <a:br>
              <a:rPr lang="en-US" altLang="zh-CN" sz="2800">
                <a:latin typeface="微软雅黑" panose="020B0503020204020204" pitchFamily="34" charset="-122"/>
                <a:ea typeface="微软雅黑" panose="020B0503020204020204" pitchFamily="34" charset="-122"/>
              </a:rPr>
            </a:br>
            <a:r>
              <a:rPr lang="zh-CN" altLang="en-US" sz="2800">
                <a:latin typeface="微软雅黑" panose="020B0503020204020204" pitchFamily="34" charset="-122"/>
                <a:ea typeface="微软雅黑" panose="020B0503020204020204" pitchFamily="34" charset="-122"/>
              </a:rPr>
              <a:t>非点电荷</a:t>
            </a:r>
            <a:br>
              <a:rPr lang="en-US" altLang="zh-CN" sz="2800">
                <a:latin typeface="微软雅黑" panose="020B0503020204020204" pitchFamily="34" charset="-122"/>
                <a:ea typeface="微软雅黑" panose="020B0503020204020204" pitchFamily="34" charset="-122"/>
              </a:rPr>
            </a:br>
            <a:r>
              <a:rPr lang="zh-CN" altLang="en-US" sz="2800">
                <a:latin typeface="微软雅黑" panose="020B0503020204020204" pitchFamily="34" charset="-122"/>
                <a:ea typeface="微软雅黑" panose="020B0503020204020204" pitchFamily="34" charset="-122"/>
              </a:rPr>
              <a:t>不满足库仑定律</a:t>
            </a:r>
          </a:p>
        </p:txBody>
      </p:sp>
      <p:grpSp>
        <p:nvGrpSpPr>
          <p:cNvPr id="18" name="组合 17"/>
          <p:cNvGrpSpPr>
            <a:grpSpLocks/>
          </p:cNvGrpSpPr>
          <p:nvPr/>
        </p:nvGrpSpPr>
        <p:grpSpPr bwMode="auto">
          <a:xfrm>
            <a:off x="1073638" y="3595031"/>
            <a:ext cx="1074738" cy="1011238"/>
            <a:chOff x="2200451" y="3531586"/>
            <a:chExt cx="1075405" cy="1011721"/>
          </a:xfrm>
        </p:grpSpPr>
        <p:sp>
          <p:nvSpPr>
            <p:cNvPr id="19" name="任意多边形 8"/>
            <p:cNvSpPr>
              <a:spLocks/>
            </p:cNvSpPr>
            <p:nvPr/>
          </p:nvSpPr>
          <p:spPr bwMode="auto">
            <a:xfrm>
              <a:off x="2200451" y="3531586"/>
              <a:ext cx="1075405" cy="1011721"/>
            </a:xfrm>
            <a:custGeom>
              <a:avLst/>
              <a:gdLst>
                <a:gd name="T0" fmla="*/ 259737 w 1075405"/>
                <a:gd name="T1" fmla="*/ 262193 h 1069002"/>
                <a:gd name="T2" fmla="*/ 716937 w 1075405"/>
                <a:gd name="T3" fmla="*/ 4912 h 1069002"/>
                <a:gd name="T4" fmla="*/ 1075283 w 1075405"/>
                <a:gd name="T5" fmla="*/ 472697 h 1069002"/>
                <a:gd name="T6" fmla="*/ 679867 w 1075405"/>
                <a:gd name="T7" fmla="*/ 998956 h 1069002"/>
                <a:gd name="T8" fmla="*/ 12602 w 1075405"/>
                <a:gd name="T9" fmla="*/ 800147 h 1069002"/>
                <a:gd name="T10" fmla="*/ 259737 w 1075405"/>
                <a:gd name="T11" fmla="*/ 262193 h 10690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5405" h="1069002">
                  <a:moveTo>
                    <a:pt x="259737" y="277038"/>
                  </a:moveTo>
                  <a:cubicBezTo>
                    <a:pt x="377126" y="136995"/>
                    <a:pt x="581013" y="-31880"/>
                    <a:pt x="716937" y="5190"/>
                  </a:cubicBezTo>
                  <a:cubicBezTo>
                    <a:pt x="852861" y="42260"/>
                    <a:pt x="1081461" y="324406"/>
                    <a:pt x="1075283" y="499460"/>
                  </a:cubicBezTo>
                  <a:cubicBezTo>
                    <a:pt x="1069105" y="674514"/>
                    <a:pt x="856981" y="997849"/>
                    <a:pt x="679867" y="1055514"/>
                  </a:cubicBezTo>
                  <a:cubicBezTo>
                    <a:pt x="502753" y="1113179"/>
                    <a:pt x="76445" y="975195"/>
                    <a:pt x="12602" y="845449"/>
                  </a:cubicBezTo>
                  <a:cubicBezTo>
                    <a:pt x="-51241" y="715703"/>
                    <a:pt x="142348" y="417081"/>
                    <a:pt x="259737" y="277038"/>
                  </a:cubicBezTo>
                  <a:close/>
                </a:path>
              </a:pathLst>
            </a:custGeom>
            <a:solidFill>
              <a:schemeClr val="accent1"/>
            </a:solidFill>
            <a:ln w="9525" cap="flat" cmpd="sng" algn="ctr">
              <a:solidFill>
                <a:schemeClr val="tx1"/>
              </a:solidFill>
              <a:prstDash val="solid"/>
              <a:round/>
              <a:headEnd type="none" w="med" len="med"/>
              <a:tailEnd type="none" w="med" len="med"/>
            </a:ln>
          </p:spPr>
          <p:txBody>
            <a:bodyPr/>
            <a:lstStyle/>
            <a:p>
              <a:endParaRPr lang="zh-CN" altLang="en-US"/>
            </a:p>
          </p:txBody>
        </p:sp>
        <p:sp>
          <p:nvSpPr>
            <p:cNvPr id="20" name="文本框 10"/>
            <p:cNvSpPr txBox="1">
              <a:spLocks noChangeArrowheads="1"/>
            </p:cNvSpPr>
            <p:nvPr/>
          </p:nvSpPr>
          <p:spPr bwMode="auto">
            <a:xfrm>
              <a:off x="2508761" y="3803119"/>
              <a:ext cx="6480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defRPr>
              </a:lvl1pPr>
              <a:lvl2pPr marL="742950" indent="-285750">
                <a:defRPr sz="2800" b="1">
                  <a:solidFill>
                    <a:schemeClr val="tx1"/>
                  </a:solidFill>
                  <a:latin typeface="Times New Roman" panose="02020603050405020304" pitchFamily="18" charset="0"/>
                </a:defRPr>
              </a:lvl2pPr>
              <a:lvl3pPr marL="1143000" indent="-228600">
                <a:defRPr sz="2800" b="1">
                  <a:solidFill>
                    <a:schemeClr val="tx1"/>
                  </a:solidFill>
                  <a:latin typeface="Times New Roman" panose="02020603050405020304" pitchFamily="18" charset="0"/>
                </a:defRPr>
              </a:lvl3pPr>
              <a:lvl4pPr marL="1600200" indent="-228600">
                <a:defRPr sz="2800" b="1">
                  <a:solidFill>
                    <a:schemeClr val="tx1"/>
                  </a:solidFill>
                  <a:latin typeface="Times New Roman" panose="02020603050405020304" pitchFamily="18" charset="0"/>
                </a:defRPr>
              </a:lvl4pPr>
              <a:lvl5pPr marL="2057400" indent="-228600">
                <a:defRPr sz="28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defRPr>
              </a:lvl9pPr>
            </a:lstStyle>
            <a:p>
              <a:r>
                <a:rPr lang="en-US" altLang="zh-CN" i="1">
                  <a:ea typeface="宋体" panose="02010600030101010101" pitchFamily="2" charset="-122"/>
                </a:rPr>
                <a:t>Q</a:t>
              </a:r>
              <a:r>
                <a:rPr lang="en-US" altLang="zh-CN" baseline="-25000">
                  <a:ea typeface="宋体" panose="02010600030101010101" pitchFamily="2" charset="-122"/>
                </a:rPr>
                <a:t>1</a:t>
              </a:r>
              <a:endParaRPr lang="zh-CN" altLang="en-US" baseline="-25000">
                <a:ea typeface="宋体" panose="02010600030101010101" pitchFamily="2" charset="-122"/>
              </a:endParaRPr>
            </a:p>
          </p:txBody>
        </p:sp>
      </p:grpSp>
      <p:grpSp>
        <p:nvGrpSpPr>
          <p:cNvPr id="21" name="组合 20"/>
          <p:cNvGrpSpPr>
            <a:grpSpLocks/>
          </p:cNvGrpSpPr>
          <p:nvPr/>
        </p:nvGrpSpPr>
        <p:grpSpPr bwMode="auto">
          <a:xfrm>
            <a:off x="6978212" y="3717032"/>
            <a:ext cx="1076325" cy="823912"/>
            <a:chOff x="4304172" y="3638034"/>
            <a:chExt cx="1075405" cy="824688"/>
          </a:xfrm>
        </p:grpSpPr>
        <p:sp>
          <p:nvSpPr>
            <p:cNvPr id="22" name="任意多边形 9"/>
            <p:cNvSpPr>
              <a:spLocks/>
            </p:cNvSpPr>
            <p:nvPr/>
          </p:nvSpPr>
          <p:spPr bwMode="auto">
            <a:xfrm>
              <a:off x="4304172" y="3638034"/>
              <a:ext cx="1075405" cy="824688"/>
            </a:xfrm>
            <a:custGeom>
              <a:avLst/>
              <a:gdLst>
                <a:gd name="T0" fmla="*/ 259737 w 1075405"/>
                <a:gd name="T1" fmla="*/ 213723 h 1069002"/>
                <a:gd name="T2" fmla="*/ 716937 w 1075405"/>
                <a:gd name="T3" fmla="*/ 4004 h 1069002"/>
                <a:gd name="T4" fmla="*/ 1075283 w 1075405"/>
                <a:gd name="T5" fmla="*/ 385311 h 1069002"/>
                <a:gd name="T6" fmla="*/ 679867 w 1075405"/>
                <a:gd name="T7" fmla="*/ 814283 h 1069002"/>
                <a:gd name="T8" fmla="*/ 12602 w 1075405"/>
                <a:gd name="T9" fmla="*/ 652227 h 1069002"/>
                <a:gd name="T10" fmla="*/ 259737 w 1075405"/>
                <a:gd name="T11" fmla="*/ 213723 h 10690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5405" h="1069002">
                  <a:moveTo>
                    <a:pt x="259737" y="277038"/>
                  </a:moveTo>
                  <a:cubicBezTo>
                    <a:pt x="377126" y="136995"/>
                    <a:pt x="581013" y="-31880"/>
                    <a:pt x="716937" y="5190"/>
                  </a:cubicBezTo>
                  <a:cubicBezTo>
                    <a:pt x="852861" y="42260"/>
                    <a:pt x="1081461" y="324406"/>
                    <a:pt x="1075283" y="499460"/>
                  </a:cubicBezTo>
                  <a:cubicBezTo>
                    <a:pt x="1069105" y="674514"/>
                    <a:pt x="856981" y="997849"/>
                    <a:pt x="679867" y="1055514"/>
                  </a:cubicBezTo>
                  <a:cubicBezTo>
                    <a:pt x="502753" y="1113179"/>
                    <a:pt x="76445" y="975195"/>
                    <a:pt x="12602" y="845449"/>
                  </a:cubicBezTo>
                  <a:cubicBezTo>
                    <a:pt x="-51241" y="715703"/>
                    <a:pt x="142348" y="417081"/>
                    <a:pt x="259737" y="277038"/>
                  </a:cubicBezTo>
                  <a:close/>
                </a:path>
              </a:pathLst>
            </a:custGeom>
            <a:solidFill>
              <a:schemeClr val="accent1"/>
            </a:solidFill>
            <a:ln w="9525" cap="flat" cmpd="sng" algn="ctr">
              <a:solidFill>
                <a:schemeClr val="tx1"/>
              </a:solidFill>
              <a:prstDash val="solid"/>
              <a:round/>
              <a:headEnd type="none" w="med" len="med"/>
              <a:tailEnd type="none" w="med" len="med"/>
            </a:ln>
          </p:spPr>
          <p:txBody>
            <a:bodyPr/>
            <a:lstStyle/>
            <a:p>
              <a:endParaRPr lang="zh-CN" altLang="en-US"/>
            </a:p>
          </p:txBody>
        </p:sp>
        <p:sp>
          <p:nvSpPr>
            <p:cNvPr id="23" name="文本框 11"/>
            <p:cNvSpPr txBox="1">
              <a:spLocks noChangeArrowheads="1"/>
            </p:cNvSpPr>
            <p:nvPr/>
          </p:nvSpPr>
          <p:spPr bwMode="auto">
            <a:xfrm>
              <a:off x="4622995" y="3769876"/>
              <a:ext cx="6480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defRPr>
              </a:lvl1pPr>
              <a:lvl2pPr marL="742950" indent="-285750">
                <a:defRPr sz="2800" b="1">
                  <a:solidFill>
                    <a:schemeClr val="tx1"/>
                  </a:solidFill>
                  <a:latin typeface="Times New Roman" panose="02020603050405020304" pitchFamily="18" charset="0"/>
                </a:defRPr>
              </a:lvl2pPr>
              <a:lvl3pPr marL="1143000" indent="-228600">
                <a:defRPr sz="2800" b="1">
                  <a:solidFill>
                    <a:schemeClr val="tx1"/>
                  </a:solidFill>
                  <a:latin typeface="Times New Roman" panose="02020603050405020304" pitchFamily="18" charset="0"/>
                </a:defRPr>
              </a:lvl3pPr>
              <a:lvl4pPr marL="1600200" indent="-228600">
                <a:defRPr sz="2800" b="1">
                  <a:solidFill>
                    <a:schemeClr val="tx1"/>
                  </a:solidFill>
                  <a:latin typeface="Times New Roman" panose="02020603050405020304" pitchFamily="18" charset="0"/>
                </a:defRPr>
              </a:lvl4pPr>
              <a:lvl5pPr marL="2057400" indent="-228600">
                <a:defRPr sz="28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defRPr>
              </a:lvl9pPr>
            </a:lstStyle>
            <a:p>
              <a:r>
                <a:rPr lang="en-US" altLang="zh-CN" i="1">
                  <a:ea typeface="宋体" panose="02010600030101010101" pitchFamily="2" charset="-122"/>
                </a:rPr>
                <a:t>Q</a:t>
              </a:r>
              <a:r>
                <a:rPr lang="en-US" altLang="zh-CN" baseline="-25000">
                  <a:ea typeface="宋体" panose="02010600030101010101" pitchFamily="2" charset="-122"/>
                </a:rPr>
                <a:t>2</a:t>
              </a:r>
              <a:endParaRPr lang="zh-CN" altLang="en-US" baseline="-25000">
                <a:ea typeface="宋体" panose="02010600030101010101" pitchFamily="2" charset="-122"/>
              </a:endParaRPr>
            </a:p>
          </p:txBody>
        </p:sp>
      </p:grpSp>
      <mc:AlternateContent xmlns:mc="http://schemas.openxmlformats.org/markup-compatibility/2006" xmlns:a14="http://schemas.microsoft.com/office/drawing/2010/main">
        <mc:Choice Requires="a14">
          <p:sp>
            <p:nvSpPr>
              <p:cNvPr id="24" name="Text Box 10"/>
              <p:cNvSpPr txBox="1">
                <a:spLocks noChangeArrowheads="1"/>
              </p:cNvSpPr>
              <p:nvPr/>
            </p:nvSpPr>
            <p:spPr bwMode="auto">
              <a:xfrm>
                <a:off x="2555776" y="3699029"/>
                <a:ext cx="3987390"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ctr" eaLnBrk="1" hangingPunct="1">
                  <a:spcBef>
                    <a:spcPct val="50000"/>
                  </a:spcBef>
                  <a:buNone/>
                </a:pPr>
                <a14:m>
                  <m:oMath xmlns:m="http://schemas.openxmlformats.org/officeDocument/2006/math">
                    <m:r>
                      <a:rPr lang="en-US" altLang="zh-CN" sz="2800" b="1" i="1" smtClean="0">
                        <a:latin typeface="Cambria Math" panose="02040503050406030204" pitchFamily="18" charset="0"/>
                        <a:ea typeface="宋体" panose="02010600030101010101" pitchFamily="2" charset="-122"/>
                      </a:rPr>
                      <m:t>𝒓</m:t>
                    </m:r>
                    <m:r>
                      <a:rPr lang="en-US" altLang="zh-CN" sz="2800" b="1" i="1" smtClean="0">
                        <a:latin typeface="Cambria Math" panose="02040503050406030204" pitchFamily="18" charset="0"/>
                        <a:ea typeface="宋体" panose="02010600030101010101" pitchFamily="2" charset="-122"/>
                      </a:rPr>
                      <m:t>≫</m:t>
                    </m:r>
                    <m:sSub>
                      <m:sSubPr>
                        <m:ctrlPr>
                          <a:rPr lang="en-US" altLang="zh-CN" sz="2800" b="1" i="1" smtClean="0">
                            <a:latin typeface="Cambria Math" panose="02040503050406030204" pitchFamily="18" charset="0"/>
                            <a:ea typeface="宋体" panose="02010600030101010101" pitchFamily="2" charset="-122"/>
                          </a:rPr>
                        </m:ctrlPr>
                      </m:sSubPr>
                      <m:e>
                        <m:r>
                          <a:rPr lang="en-US" altLang="zh-CN" sz="2800" b="1" i="1" smtClean="0">
                            <a:latin typeface="Cambria Math" panose="02040503050406030204" pitchFamily="18" charset="0"/>
                            <a:ea typeface="宋体" panose="02010600030101010101" pitchFamily="2" charset="-122"/>
                          </a:rPr>
                          <m:t>𝒔</m:t>
                        </m:r>
                      </m:e>
                      <m:sub>
                        <m:r>
                          <a:rPr lang="en-US" altLang="zh-CN" sz="2800" b="1" i="1" smtClean="0">
                            <a:latin typeface="Cambria Math" panose="02040503050406030204" pitchFamily="18" charset="0"/>
                            <a:ea typeface="宋体" panose="02010600030101010101" pitchFamily="2" charset="-122"/>
                          </a:rPr>
                          <m:t>𝟏</m:t>
                        </m:r>
                      </m:sub>
                    </m:sSub>
                    <m:r>
                      <a:rPr lang="en-US" altLang="zh-CN" sz="2800" b="1" i="1" smtClean="0">
                        <a:latin typeface="Cambria Math" panose="02040503050406030204" pitchFamily="18" charset="0"/>
                        <a:ea typeface="宋体" panose="02010600030101010101" pitchFamily="2" charset="-122"/>
                      </a:rPr>
                      <m:t>,</m:t>
                    </m:r>
                    <m:sSub>
                      <m:sSubPr>
                        <m:ctrlPr>
                          <a:rPr lang="en-US" altLang="zh-CN" sz="2800" b="1" i="1" smtClean="0">
                            <a:latin typeface="Cambria Math" panose="02040503050406030204" pitchFamily="18" charset="0"/>
                            <a:ea typeface="宋体" panose="02010600030101010101" pitchFamily="2" charset="-122"/>
                          </a:rPr>
                        </m:ctrlPr>
                      </m:sSubPr>
                      <m:e>
                        <m:r>
                          <a:rPr lang="en-US" altLang="zh-CN" sz="2800" b="1" i="1" smtClean="0">
                            <a:latin typeface="Cambria Math" panose="02040503050406030204" pitchFamily="18" charset="0"/>
                            <a:ea typeface="宋体" panose="02010600030101010101" pitchFamily="2" charset="-122"/>
                          </a:rPr>
                          <m:t>𝒔</m:t>
                        </m:r>
                      </m:e>
                      <m:sub>
                        <m:r>
                          <a:rPr lang="en-US" altLang="zh-CN" sz="2800" b="1" i="1" smtClean="0">
                            <a:latin typeface="Cambria Math" panose="02040503050406030204" pitchFamily="18" charset="0"/>
                            <a:ea typeface="宋体" panose="02010600030101010101" pitchFamily="2" charset="-122"/>
                          </a:rPr>
                          <m:t>𝟐</m:t>
                        </m:r>
                      </m:sub>
                    </m:sSub>
                  </m:oMath>
                </a14:m>
                <a:r>
                  <a:rPr lang="zh-CN" altLang="en-US" sz="2800">
                    <a:latin typeface="微软雅黑" panose="020B0503020204020204" pitchFamily="34" charset="-122"/>
                    <a:ea typeface="微软雅黑" panose="020B0503020204020204" pitchFamily="34" charset="-122"/>
                  </a:rPr>
                  <a:t> 可当做点电荷</a:t>
                </a:r>
                <a:br>
                  <a:rPr lang="en-US" altLang="zh-CN" sz="2800">
                    <a:latin typeface="微软雅黑" panose="020B0503020204020204" pitchFamily="34" charset="-122"/>
                    <a:ea typeface="微软雅黑" panose="020B0503020204020204" pitchFamily="34" charset="-122"/>
                  </a:rPr>
                </a:br>
                <a:r>
                  <a:rPr lang="zh-CN" altLang="en-US" sz="2800">
                    <a:latin typeface="微软雅黑" panose="020B0503020204020204" pitchFamily="34" charset="-122"/>
                    <a:ea typeface="微软雅黑" panose="020B0503020204020204" pitchFamily="34" charset="-122"/>
                  </a:rPr>
                  <a:t>满足库仑定律</a:t>
                </a:r>
              </a:p>
            </p:txBody>
          </p:sp>
        </mc:Choice>
        <mc:Fallback xmlns="">
          <p:sp>
            <p:nvSpPr>
              <p:cNvPr id="24" name="Text Box 10"/>
              <p:cNvSpPr txBox="1">
                <a:spLocks noRot="1" noChangeAspect="1" noMove="1" noResize="1" noEditPoints="1" noAdjustHandles="1" noChangeArrowheads="1" noChangeShapeType="1" noTextEdit="1"/>
              </p:cNvSpPr>
              <p:nvPr/>
            </p:nvSpPr>
            <p:spPr bwMode="auto">
              <a:xfrm>
                <a:off x="2555776" y="3699029"/>
                <a:ext cx="3987390" cy="954107"/>
              </a:xfrm>
              <a:prstGeom prst="rect">
                <a:avLst/>
              </a:prstGeom>
              <a:blipFill>
                <a:blip r:embed="rId3"/>
                <a:stretch>
                  <a:fillRect t="-7051" r="-2599"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6" name="组合 25"/>
          <p:cNvGrpSpPr/>
          <p:nvPr/>
        </p:nvGrpSpPr>
        <p:grpSpPr>
          <a:xfrm>
            <a:off x="4716016" y="1628800"/>
            <a:ext cx="1075519" cy="1552238"/>
            <a:chOff x="4716016" y="1700808"/>
            <a:chExt cx="1075519" cy="1552238"/>
          </a:xfrm>
        </p:grpSpPr>
        <p:grpSp>
          <p:nvGrpSpPr>
            <p:cNvPr id="13" name="组合 12"/>
            <p:cNvGrpSpPr>
              <a:grpSpLocks/>
            </p:cNvGrpSpPr>
            <p:nvPr/>
          </p:nvGrpSpPr>
          <p:grpSpPr bwMode="auto">
            <a:xfrm>
              <a:off x="4716016" y="1700808"/>
              <a:ext cx="1074738" cy="1011238"/>
              <a:chOff x="2200451" y="3531586"/>
              <a:chExt cx="1075405" cy="1011721"/>
            </a:xfrm>
          </p:grpSpPr>
          <p:sp>
            <p:nvSpPr>
              <p:cNvPr id="15372" name="任意多边形 8"/>
              <p:cNvSpPr>
                <a:spLocks/>
              </p:cNvSpPr>
              <p:nvPr/>
            </p:nvSpPr>
            <p:spPr bwMode="auto">
              <a:xfrm>
                <a:off x="2200451" y="3531586"/>
                <a:ext cx="1075405" cy="1011721"/>
              </a:xfrm>
              <a:custGeom>
                <a:avLst/>
                <a:gdLst>
                  <a:gd name="T0" fmla="*/ 259737 w 1075405"/>
                  <a:gd name="T1" fmla="*/ 262193 h 1069002"/>
                  <a:gd name="T2" fmla="*/ 716937 w 1075405"/>
                  <a:gd name="T3" fmla="*/ 4912 h 1069002"/>
                  <a:gd name="T4" fmla="*/ 1075283 w 1075405"/>
                  <a:gd name="T5" fmla="*/ 472697 h 1069002"/>
                  <a:gd name="T6" fmla="*/ 679867 w 1075405"/>
                  <a:gd name="T7" fmla="*/ 998956 h 1069002"/>
                  <a:gd name="T8" fmla="*/ 12602 w 1075405"/>
                  <a:gd name="T9" fmla="*/ 800147 h 1069002"/>
                  <a:gd name="T10" fmla="*/ 259737 w 1075405"/>
                  <a:gd name="T11" fmla="*/ 262193 h 10690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5405" h="1069002">
                    <a:moveTo>
                      <a:pt x="259737" y="277038"/>
                    </a:moveTo>
                    <a:cubicBezTo>
                      <a:pt x="377126" y="136995"/>
                      <a:pt x="581013" y="-31880"/>
                      <a:pt x="716937" y="5190"/>
                    </a:cubicBezTo>
                    <a:cubicBezTo>
                      <a:pt x="852861" y="42260"/>
                      <a:pt x="1081461" y="324406"/>
                      <a:pt x="1075283" y="499460"/>
                    </a:cubicBezTo>
                    <a:cubicBezTo>
                      <a:pt x="1069105" y="674514"/>
                      <a:pt x="856981" y="997849"/>
                      <a:pt x="679867" y="1055514"/>
                    </a:cubicBezTo>
                    <a:cubicBezTo>
                      <a:pt x="502753" y="1113179"/>
                      <a:pt x="76445" y="975195"/>
                      <a:pt x="12602" y="845449"/>
                    </a:cubicBezTo>
                    <a:cubicBezTo>
                      <a:pt x="-51241" y="715703"/>
                      <a:pt x="142348" y="417081"/>
                      <a:pt x="259737" y="277038"/>
                    </a:cubicBezTo>
                    <a:close/>
                  </a:path>
                </a:pathLst>
              </a:custGeom>
              <a:solidFill>
                <a:schemeClr val="accent1"/>
              </a:solidFill>
              <a:ln w="9525" cap="flat" cmpd="sng" algn="ctr">
                <a:solidFill>
                  <a:schemeClr val="tx1"/>
                </a:solidFill>
                <a:prstDash val="solid"/>
                <a:round/>
                <a:headEnd type="none" w="med" len="med"/>
                <a:tailEnd type="none" w="med" len="med"/>
              </a:ln>
            </p:spPr>
            <p:txBody>
              <a:bodyPr/>
              <a:lstStyle/>
              <a:p>
                <a:endParaRPr lang="zh-CN" altLang="en-US"/>
              </a:p>
            </p:txBody>
          </p:sp>
          <p:sp>
            <p:nvSpPr>
              <p:cNvPr id="15373" name="文本框 10"/>
              <p:cNvSpPr txBox="1">
                <a:spLocks noChangeArrowheads="1"/>
              </p:cNvSpPr>
              <p:nvPr/>
            </p:nvSpPr>
            <p:spPr bwMode="auto">
              <a:xfrm>
                <a:off x="2508761" y="3803119"/>
                <a:ext cx="6480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defRPr>
                </a:lvl1pPr>
                <a:lvl2pPr marL="742950" indent="-285750">
                  <a:defRPr sz="2800" b="1">
                    <a:solidFill>
                      <a:schemeClr val="tx1"/>
                    </a:solidFill>
                    <a:latin typeface="Times New Roman" panose="02020603050405020304" pitchFamily="18" charset="0"/>
                  </a:defRPr>
                </a:lvl2pPr>
                <a:lvl3pPr marL="1143000" indent="-228600">
                  <a:defRPr sz="2800" b="1">
                    <a:solidFill>
                      <a:schemeClr val="tx1"/>
                    </a:solidFill>
                    <a:latin typeface="Times New Roman" panose="02020603050405020304" pitchFamily="18" charset="0"/>
                  </a:defRPr>
                </a:lvl3pPr>
                <a:lvl4pPr marL="1600200" indent="-228600">
                  <a:defRPr sz="2800" b="1">
                    <a:solidFill>
                      <a:schemeClr val="tx1"/>
                    </a:solidFill>
                    <a:latin typeface="Times New Roman" panose="02020603050405020304" pitchFamily="18" charset="0"/>
                  </a:defRPr>
                </a:lvl4pPr>
                <a:lvl5pPr marL="2057400" indent="-228600">
                  <a:defRPr sz="28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defRPr>
                </a:lvl9pPr>
              </a:lstStyle>
              <a:p>
                <a:r>
                  <a:rPr lang="en-US" altLang="zh-CN" i="1">
                    <a:ea typeface="宋体" panose="02010600030101010101" pitchFamily="2" charset="-122"/>
                  </a:rPr>
                  <a:t>Q</a:t>
                </a:r>
                <a:r>
                  <a:rPr lang="en-US" altLang="zh-CN" baseline="-25000">
                    <a:ea typeface="宋体" panose="02010600030101010101" pitchFamily="2" charset="-122"/>
                  </a:rPr>
                  <a:t>1</a:t>
                </a:r>
                <a:endParaRPr lang="zh-CN" altLang="en-US" baseline="-25000">
                  <a:ea typeface="宋体" panose="02010600030101010101" pitchFamily="2" charset="-122"/>
                </a:endParaRPr>
              </a:p>
            </p:txBody>
          </p:sp>
        </p:grpSp>
        <p:cxnSp>
          <p:nvCxnSpPr>
            <p:cNvPr id="8" name="直接连接符 7"/>
            <p:cNvCxnSpPr/>
            <p:nvPr/>
          </p:nvCxnSpPr>
          <p:spPr bwMode="auto">
            <a:xfrm>
              <a:off x="4716016" y="1875844"/>
              <a:ext cx="0" cy="12651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直接连接符 24"/>
            <p:cNvCxnSpPr/>
            <p:nvPr/>
          </p:nvCxnSpPr>
          <p:spPr bwMode="auto">
            <a:xfrm>
              <a:off x="5790754" y="1862619"/>
              <a:ext cx="0" cy="12651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直接箭头连接符 9"/>
            <p:cNvCxnSpPr/>
            <p:nvPr/>
          </p:nvCxnSpPr>
          <p:spPr bwMode="auto">
            <a:xfrm>
              <a:off x="4717979" y="2924944"/>
              <a:ext cx="1073556" cy="0"/>
            </a:xfrm>
            <a:prstGeom prst="straightConnector1">
              <a:avLst/>
            </a:prstGeom>
            <a:solidFill>
              <a:schemeClr val="accent1"/>
            </a:solidFill>
            <a:ln w="9525"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11" name="文本框 10"/>
                <p:cNvSpPr txBox="1"/>
                <p:nvPr/>
              </p:nvSpPr>
              <p:spPr>
                <a:xfrm>
                  <a:off x="4932040" y="2852936"/>
                  <a:ext cx="72008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𝑺</m:t>
                            </m:r>
                          </m:e>
                          <m:sub>
                            <m:r>
                              <a:rPr lang="en-US" altLang="zh-CN" sz="2000" b="1" i="1" smtClean="0">
                                <a:latin typeface="Cambria Math" panose="02040503050406030204" pitchFamily="18" charset="0"/>
                              </a:rPr>
                              <m:t>𝟏</m:t>
                            </m:r>
                          </m:sub>
                        </m:sSub>
                      </m:oMath>
                    </m:oMathPara>
                  </a14:m>
                  <a:endParaRPr lang="zh-CN" altLang="en-US" sz="2000"/>
                </a:p>
              </p:txBody>
            </p:sp>
          </mc:Choice>
          <mc:Fallback xmlns="">
            <p:sp>
              <p:nvSpPr>
                <p:cNvPr id="11" name="文本框 10"/>
                <p:cNvSpPr txBox="1">
                  <a:spLocks noRot="1" noChangeAspect="1" noMove="1" noResize="1" noEditPoints="1" noAdjustHandles="1" noChangeArrowheads="1" noChangeShapeType="1" noTextEdit="1"/>
                </p:cNvSpPr>
                <p:nvPr/>
              </p:nvSpPr>
              <p:spPr>
                <a:xfrm>
                  <a:off x="4932040" y="2852936"/>
                  <a:ext cx="720080" cy="400110"/>
                </a:xfrm>
                <a:prstGeom prst="rect">
                  <a:avLst/>
                </a:prstGeom>
                <a:blipFill rotWithShape="0">
                  <a:blip r:embed="rId4"/>
                  <a:stretch>
                    <a:fillRect b="-3030"/>
                  </a:stretch>
                </a:blipFill>
              </p:spPr>
              <p:txBody>
                <a:bodyPr/>
                <a:lstStyle/>
                <a:p>
                  <a:r>
                    <a:rPr lang="zh-CN" altLang="en-US">
                      <a:noFill/>
                    </a:rPr>
                    <a:t> </a:t>
                  </a:r>
                </a:p>
              </p:txBody>
            </p:sp>
          </mc:Fallback>
        </mc:AlternateContent>
      </p:grpSp>
      <p:grpSp>
        <p:nvGrpSpPr>
          <p:cNvPr id="12" name="组合 11"/>
          <p:cNvGrpSpPr/>
          <p:nvPr/>
        </p:nvGrpSpPr>
        <p:grpSpPr>
          <a:xfrm>
            <a:off x="6879741" y="1717866"/>
            <a:ext cx="1076635" cy="1495110"/>
            <a:chOff x="6659116" y="1789874"/>
            <a:chExt cx="1076635" cy="1495110"/>
          </a:xfrm>
        </p:grpSpPr>
        <p:grpSp>
          <p:nvGrpSpPr>
            <p:cNvPr id="14" name="组合 13"/>
            <p:cNvGrpSpPr>
              <a:grpSpLocks/>
            </p:cNvGrpSpPr>
            <p:nvPr/>
          </p:nvGrpSpPr>
          <p:grpSpPr bwMode="auto">
            <a:xfrm>
              <a:off x="6659116" y="1789874"/>
              <a:ext cx="1076325" cy="823912"/>
              <a:chOff x="4304172" y="3638034"/>
              <a:chExt cx="1075405" cy="824688"/>
            </a:xfrm>
          </p:grpSpPr>
          <p:sp>
            <p:nvSpPr>
              <p:cNvPr id="15370" name="任意多边形 9"/>
              <p:cNvSpPr>
                <a:spLocks/>
              </p:cNvSpPr>
              <p:nvPr/>
            </p:nvSpPr>
            <p:spPr bwMode="auto">
              <a:xfrm>
                <a:off x="4304172" y="3638034"/>
                <a:ext cx="1075405" cy="824688"/>
              </a:xfrm>
              <a:custGeom>
                <a:avLst/>
                <a:gdLst>
                  <a:gd name="T0" fmla="*/ 259737 w 1075405"/>
                  <a:gd name="T1" fmla="*/ 213723 h 1069002"/>
                  <a:gd name="T2" fmla="*/ 716937 w 1075405"/>
                  <a:gd name="T3" fmla="*/ 4004 h 1069002"/>
                  <a:gd name="T4" fmla="*/ 1075283 w 1075405"/>
                  <a:gd name="T5" fmla="*/ 385311 h 1069002"/>
                  <a:gd name="T6" fmla="*/ 679867 w 1075405"/>
                  <a:gd name="T7" fmla="*/ 814283 h 1069002"/>
                  <a:gd name="T8" fmla="*/ 12602 w 1075405"/>
                  <a:gd name="T9" fmla="*/ 652227 h 1069002"/>
                  <a:gd name="T10" fmla="*/ 259737 w 1075405"/>
                  <a:gd name="T11" fmla="*/ 213723 h 10690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5405" h="1069002">
                    <a:moveTo>
                      <a:pt x="259737" y="277038"/>
                    </a:moveTo>
                    <a:cubicBezTo>
                      <a:pt x="377126" y="136995"/>
                      <a:pt x="581013" y="-31880"/>
                      <a:pt x="716937" y="5190"/>
                    </a:cubicBezTo>
                    <a:cubicBezTo>
                      <a:pt x="852861" y="42260"/>
                      <a:pt x="1081461" y="324406"/>
                      <a:pt x="1075283" y="499460"/>
                    </a:cubicBezTo>
                    <a:cubicBezTo>
                      <a:pt x="1069105" y="674514"/>
                      <a:pt x="856981" y="997849"/>
                      <a:pt x="679867" y="1055514"/>
                    </a:cubicBezTo>
                    <a:cubicBezTo>
                      <a:pt x="502753" y="1113179"/>
                      <a:pt x="76445" y="975195"/>
                      <a:pt x="12602" y="845449"/>
                    </a:cubicBezTo>
                    <a:cubicBezTo>
                      <a:pt x="-51241" y="715703"/>
                      <a:pt x="142348" y="417081"/>
                      <a:pt x="259737" y="277038"/>
                    </a:cubicBezTo>
                    <a:close/>
                  </a:path>
                </a:pathLst>
              </a:custGeom>
              <a:solidFill>
                <a:schemeClr val="accent1"/>
              </a:solidFill>
              <a:ln w="9525" cap="flat" cmpd="sng" algn="ctr">
                <a:solidFill>
                  <a:schemeClr val="tx1"/>
                </a:solidFill>
                <a:prstDash val="solid"/>
                <a:round/>
                <a:headEnd type="none" w="med" len="med"/>
                <a:tailEnd type="none" w="med" len="med"/>
              </a:ln>
            </p:spPr>
            <p:txBody>
              <a:bodyPr/>
              <a:lstStyle/>
              <a:p>
                <a:endParaRPr lang="zh-CN" altLang="en-US"/>
              </a:p>
            </p:txBody>
          </p:sp>
          <p:sp>
            <p:nvSpPr>
              <p:cNvPr id="15371" name="文本框 11"/>
              <p:cNvSpPr txBox="1">
                <a:spLocks noChangeArrowheads="1"/>
              </p:cNvSpPr>
              <p:nvPr/>
            </p:nvSpPr>
            <p:spPr bwMode="auto">
              <a:xfrm>
                <a:off x="4622995" y="3769876"/>
                <a:ext cx="6480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defRPr>
                </a:lvl1pPr>
                <a:lvl2pPr marL="742950" indent="-285750">
                  <a:defRPr sz="2800" b="1">
                    <a:solidFill>
                      <a:schemeClr val="tx1"/>
                    </a:solidFill>
                    <a:latin typeface="Times New Roman" panose="02020603050405020304" pitchFamily="18" charset="0"/>
                  </a:defRPr>
                </a:lvl2pPr>
                <a:lvl3pPr marL="1143000" indent="-228600">
                  <a:defRPr sz="2800" b="1">
                    <a:solidFill>
                      <a:schemeClr val="tx1"/>
                    </a:solidFill>
                    <a:latin typeface="Times New Roman" panose="02020603050405020304" pitchFamily="18" charset="0"/>
                  </a:defRPr>
                </a:lvl3pPr>
                <a:lvl4pPr marL="1600200" indent="-228600">
                  <a:defRPr sz="2800" b="1">
                    <a:solidFill>
                      <a:schemeClr val="tx1"/>
                    </a:solidFill>
                    <a:latin typeface="Times New Roman" panose="02020603050405020304" pitchFamily="18" charset="0"/>
                  </a:defRPr>
                </a:lvl4pPr>
                <a:lvl5pPr marL="2057400" indent="-228600">
                  <a:defRPr sz="28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defRPr>
                </a:lvl9pPr>
              </a:lstStyle>
              <a:p>
                <a:r>
                  <a:rPr lang="en-US" altLang="zh-CN" i="1">
                    <a:ea typeface="宋体" panose="02010600030101010101" pitchFamily="2" charset="-122"/>
                  </a:rPr>
                  <a:t>Q</a:t>
                </a:r>
                <a:r>
                  <a:rPr lang="en-US" altLang="zh-CN" baseline="-25000">
                    <a:ea typeface="宋体" panose="02010600030101010101" pitchFamily="2" charset="-122"/>
                  </a:rPr>
                  <a:t>2</a:t>
                </a:r>
                <a:endParaRPr lang="zh-CN" altLang="en-US" baseline="-25000">
                  <a:ea typeface="宋体" panose="02010600030101010101" pitchFamily="2" charset="-122"/>
                </a:endParaRPr>
              </a:p>
            </p:txBody>
          </p:sp>
        </p:grpSp>
        <p:cxnSp>
          <p:nvCxnSpPr>
            <p:cNvPr id="29" name="直接连接符 28"/>
            <p:cNvCxnSpPr/>
            <p:nvPr/>
          </p:nvCxnSpPr>
          <p:spPr bwMode="auto">
            <a:xfrm>
              <a:off x="6660232" y="1907782"/>
              <a:ext cx="0" cy="12651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直接连接符 29"/>
            <p:cNvCxnSpPr/>
            <p:nvPr/>
          </p:nvCxnSpPr>
          <p:spPr bwMode="auto">
            <a:xfrm>
              <a:off x="7734970" y="1894557"/>
              <a:ext cx="0" cy="12651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直接箭头连接符 30"/>
            <p:cNvCxnSpPr/>
            <p:nvPr/>
          </p:nvCxnSpPr>
          <p:spPr bwMode="auto">
            <a:xfrm>
              <a:off x="6662195" y="2956882"/>
              <a:ext cx="1073556" cy="0"/>
            </a:xfrm>
            <a:prstGeom prst="straightConnector1">
              <a:avLst/>
            </a:prstGeom>
            <a:solidFill>
              <a:schemeClr val="accent1"/>
            </a:solidFill>
            <a:ln w="9525"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32" name="文本框 31"/>
                <p:cNvSpPr txBox="1"/>
                <p:nvPr/>
              </p:nvSpPr>
              <p:spPr>
                <a:xfrm>
                  <a:off x="6876256" y="2884874"/>
                  <a:ext cx="72008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𝑺</m:t>
                            </m:r>
                          </m:e>
                          <m:sub>
                            <m:r>
                              <a:rPr lang="en-US" altLang="zh-CN" sz="2000" b="1" i="1" smtClean="0">
                                <a:latin typeface="Cambria Math" panose="02040503050406030204" pitchFamily="18" charset="0"/>
                              </a:rPr>
                              <m:t>𝟐</m:t>
                            </m:r>
                          </m:sub>
                        </m:sSub>
                      </m:oMath>
                    </m:oMathPara>
                  </a14:m>
                  <a:endParaRPr lang="zh-CN" altLang="en-US" sz="2000"/>
                </a:p>
              </p:txBody>
            </p:sp>
          </mc:Choice>
          <mc:Fallback xmlns="">
            <p:sp>
              <p:nvSpPr>
                <p:cNvPr id="32" name="文本框 31"/>
                <p:cNvSpPr txBox="1">
                  <a:spLocks noRot="1" noChangeAspect="1" noMove="1" noResize="1" noEditPoints="1" noAdjustHandles="1" noChangeArrowheads="1" noChangeShapeType="1" noTextEdit="1"/>
                </p:cNvSpPr>
                <p:nvPr/>
              </p:nvSpPr>
              <p:spPr>
                <a:xfrm>
                  <a:off x="6876256" y="2884874"/>
                  <a:ext cx="720080" cy="400110"/>
                </a:xfrm>
                <a:prstGeom prst="rect">
                  <a:avLst/>
                </a:prstGeom>
                <a:blipFill rotWithShape="0">
                  <a:blip r:embed="rId5"/>
                  <a:stretch>
                    <a:fillRect b="-3030"/>
                  </a:stretch>
                </a:blipFill>
              </p:spPr>
              <p:txBody>
                <a:bodyPr/>
                <a:lstStyle/>
                <a:p>
                  <a:r>
                    <a:rPr lang="zh-CN" altLang="en-US">
                      <a:noFill/>
                    </a:rPr>
                    <a:t> </a:t>
                  </a:r>
                </a:p>
              </p:txBody>
            </p:sp>
          </mc:Fallback>
        </mc:AlternateContent>
      </p:grpSp>
      <p:grpSp>
        <p:nvGrpSpPr>
          <p:cNvPr id="36" name="组合 35"/>
          <p:cNvGrpSpPr/>
          <p:nvPr/>
        </p:nvGrpSpPr>
        <p:grpSpPr>
          <a:xfrm>
            <a:off x="5868144" y="1988840"/>
            <a:ext cx="936104" cy="523220"/>
            <a:chOff x="5868144" y="2060848"/>
            <a:chExt cx="936104" cy="523220"/>
          </a:xfrm>
        </p:grpSpPr>
        <p:cxnSp>
          <p:nvCxnSpPr>
            <p:cNvPr id="28" name="直接箭头连接符 27"/>
            <p:cNvCxnSpPr/>
            <p:nvPr/>
          </p:nvCxnSpPr>
          <p:spPr bwMode="auto">
            <a:xfrm>
              <a:off x="6533744" y="2348880"/>
              <a:ext cx="27050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4" name="直接箭头连接符 33"/>
            <p:cNvCxnSpPr/>
            <p:nvPr/>
          </p:nvCxnSpPr>
          <p:spPr bwMode="auto">
            <a:xfrm flipH="1">
              <a:off x="5868144" y="2348880"/>
              <a:ext cx="26184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5" name="文本框 34"/>
                <p:cNvSpPr txBox="1"/>
                <p:nvPr/>
              </p:nvSpPr>
              <p:spPr>
                <a:xfrm>
                  <a:off x="6156176" y="2060848"/>
                  <a:ext cx="21602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𝒓</m:t>
                        </m:r>
                      </m:oMath>
                    </m:oMathPara>
                  </a14:m>
                  <a:endParaRPr lang="zh-CN" altLang="en-US"/>
                </a:p>
              </p:txBody>
            </p:sp>
          </mc:Choice>
          <mc:Fallback xmlns="">
            <p:sp>
              <p:nvSpPr>
                <p:cNvPr id="35" name="文本框 34"/>
                <p:cNvSpPr txBox="1">
                  <a:spLocks noRot="1" noChangeAspect="1" noMove="1" noResize="1" noEditPoints="1" noAdjustHandles="1" noChangeArrowheads="1" noChangeShapeType="1" noTextEdit="1"/>
                </p:cNvSpPr>
                <p:nvPr/>
              </p:nvSpPr>
              <p:spPr>
                <a:xfrm>
                  <a:off x="6156176" y="2060848"/>
                  <a:ext cx="216024" cy="523220"/>
                </a:xfrm>
                <a:prstGeom prst="rect">
                  <a:avLst/>
                </a:prstGeom>
                <a:blipFill rotWithShape="0">
                  <a:blip r:embed="rId6"/>
                  <a:stretch>
                    <a:fillRect r="-2857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997482628"/>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par>
                                <p:cTn id="26" presetID="22" presetClass="entr" presetSubtype="4"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500"/>
                                        <p:tgtEl>
                                          <p:spTgt spid="2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ppt_x"/>
                                          </p:val>
                                        </p:tav>
                                        <p:tav tm="100000">
                                          <p:val>
                                            <p:strVal val="#ppt_x"/>
                                          </p:val>
                                        </p:tav>
                                      </p:tavLst>
                                    </p:anim>
                                    <p:anim calcmode="lin" valueType="num">
                                      <p:cBhvr additive="base">
                                        <p:cTn id="4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5" grpId="0"/>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Text Box 5"/>
          <p:cNvSpPr txBox="1">
            <a:spLocks noChangeArrowheads="1"/>
          </p:cNvSpPr>
          <p:nvPr/>
        </p:nvSpPr>
        <p:spPr bwMode="auto">
          <a:xfrm>
            <a:off x="107950" y="404813"/>
            <a:ext cx="47164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kumimoji="1" lang="en-US" altLang="zh-CN" dirty="0">
                <a:solidFill>
                  <a:srgbClr val="3333CC"/>
                </a:solidFill>
                <a:latin typeface="微软雅黑" panose="020B0503020204020204" pitchFamily="34" charset="-122"/>
                <a:ea typeface="微软雅黑" panose="020B0503020204020204" pitchFamily="34" charset="-122"/>
              </a:rPr>
              <a:t>1.1.3 </a:t>
            </a:r>
            <a:r>
              <a:rPr kumimoji="1" lang="zh-CN" altLang="en-US" dirty="0">
                <a:solidFill>
                  <a:srgbClr val="CC3300"/>
                </a:solidFill>
                <a:latin typeface="微软雅黑" panose="020B0503020204020204" pitchFamily="34" charset="-122"/>
                <a:ea typeface="微软雅黑" panose="020B0503020204020204" pitchFamily="34" charset="-122"/>
              </a:rPr>
              <a:t>电力的叠加原理</a:t>
            </a:r>
            <a:endParaRPr kumimoji="1" lang="zh-CN" altLang="en-US" b="0" dirty="0">
              <a:solidFill>
                <a:srgbClr val="CC3300"/>
              </a:solidFill>
              <a:latin typeface="微软雅黑" panose="020B0503020204020204" pitchFamily="34" charset="-122"/>
              <a:ea typeface="微软雅黑" panose="020B0503020204020204" pitchFamily="34" charset="-122"/>
            </a:endParaRPr>
          </a:p>
        </p:txBody>
      </p:sp>
      <p:sp>
        <p:nvSpPr>
          <p:cNvPr id="40967" name="Text Box 7"/>
          <p:cNvSpPr txBox="1">
            <a:spLocks noChangeArrowheads="1"/>
          </p:cNvSpPr>
          <p:nvPr/>
        </p:nvSpPr>
        <p:spPr bwMode="auto">
          <a:xfrm>
            <a:off x="609600" y="2636838"/>
            <a:ext cx="82296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20000"/>
              </a:lnSpc>
              <a:spcBef>
                <a:spcPct val="50000"/>
              </a:spcBef>
              <a:buFontTx/>
              <a:buNone/>
            </a:pPr>
            <a:r>
              <a:rPr kumimoji="1" lang="zh-CN" altLang="en-US" sz="2800">
                <a:solidFill>
                  <a:srgbClr val="3333CC"/>
                </a:solidFill>
                <a:latin typeface="微软雅黑" panose="020B0503020204020204" pitchFamily="34" charset="-122"/>
                <a:ea typeface="微软雅黑" panose="020B0503020204020204" pitchFamily="34" charset="-122"/>
              </a:rPr>
              <a:t>对于由 </a:t>
            </a:r>
            <a:r>
              <a:rPr kumimoji="1" lang="en-US" altLang="zh-CN" sz="2800" i="1">
                <a:solidFill>
                  <a:srgbClr val="3333CC"/>
                </a:solidFill>
                <a:latin typeface="微软雅黑" panose="020B0503020204020204" pitchFamily="34" charset="-122"/>
                <a:ea typeface="微软雅黑" panose="020B0503020204020204" pitchFamily="34" charset="-122"/>
              </a:rPr>
              <a:t>n </a:t>
            </a:r>
            <a:r>
              <a:rPr kumimoji="1" lang="zh-CN" altLang="en-US" sz="2800">
                <a:solidFill>
                  <a:srgbClr val="3333CC"/>
                </a:solidFill>
                <a:latin typeface="微软雅黑" panose="020B0503020204020204" pitchFamily="34" charset="-122"/>
                <a:ea typeface="微软雅黑" panose="020B0503020204020204" pitchFamily="34" charset="-122"/>
              </a:rPr>
              <a:t>个点电荷 </a:t>
            </a:r>
            <a:r>
              <a:rPr kumimoji="1" lang="en-US" altLang="zh-CN" sz="2800" i="1">
                <a:solidFill>
                  <a:srgbClr val="3333CC"/>
                </a:solidFill>
                <a:latin typeface="微软雅黑" panose="020B0503020204020204" pitchFamily="34" charset="-122"/>
                <a:ea typeface="微软雅黑" panose="020B0503020204020204" pitchFamily="34" charset="-122"/>
              </a:rPr>
              <a:t>q</a:t>
            </a:r>
            <a:r>
              <a:rPr kumimoji="1" lang="en-US" altLang="zh-CN" sz="2800" baseline="-25000">
                <a:solidFill>
                  <a:srgbClr val="3333CC"/>
                </a:solidFill>
                <a:latin typeface="微软雅黑" panose="020B0503020204020204" pitchFamily="34" charset="-122"/>
                <a:ea typeface="微软雅黑" panose="020B0503020204020204" pitchFamily="34" charset="-122"/>
              </a:rPr>
              <a:t>1</a:t>
            </a:r>
            <a:r>
              <a:rPr kumimoji="1" lang="zh-CN" altLang="en-US" sz="2800">
                <a:solidFill>
                  <a:srgbClr val="3333CC"/>
                </a:solidFill>
                <a:latin typeface="微软雅黑" panose="020B0503020204020204" pitchFamily="34" charset="-122"/>
                <a:ea typeface="微软雅黑" panose="020B0503020204020204" pitchFamily="34" charset="-122"/>
              </a:rPr>
              <a:t>，</a:t>
            </a:r>
            <a:r>
              <a:rPr kumimoji="1" lang="en-US" altLang="zh-CN" sz="2800" i="1">
                <a:solidFill>
                  <a:srgbClr val="3333CC"/>
                </a:solidFill>
                <a:latin typeface="微软雅黑" panose="020B0503020204020204" pitchFamily="34" charset="-122"/>
                <a:ea typeface="微软雅黑" panose="020B0503020204020204" pitchFamily="34" charset="-122"/>
              </a:rPr>
              <a:t>q</a:t>
            </a:r>
            <a:r>
              <a:rPr kumimoji="1" lang="en-US" altLang="zh-CN" sz="2800" baseline="-25000">
                <a:solidFill>
                  <a:srgbClr val="3333CC"/>
                </a:solidFill>
                <a:latin typeface="微软雅黑" panose="020B0503020204020204" pitchFamily="34" charset="-122"/>
                <a:ea typeface="微软雅黑" panose="020B0503020204020204" pitchFamily="34" charset="-122"/>
              </a:rPr>
              <a:t>2</a:t>
            </a:r>
            <a:r>
              <a:rPr kumimoji="1" lang="zh-CN" altLang="en-US" sz="2800">
                <a:solidFill>
                  <a:srgbClr val="3333CC"/>
                </a:solidFill>
                <a:latin typeface="微软雅黑" panose="020B0503020204020204" pitchFamily="34" charset="-122"/>
                <a:ea typeface="微软雅黑" panose="020B0503020204020204" pitchFamily="34" charset="-122"/>
              </a:rPr>
              <a:t>，</a:t>
            </a:r>
            <a:r>
              <a:rPr kumimoji="1" lang="en-US" altLang="zh-CN" sz="2800">
                <a:solidFill>
                  <a:srgbClr val="3333CC"/>
                </a:solidFill>
                <a:latin typeface="微软雅黑" panose="020B0503020204020204" pitchFamily="34" charset="-122"/>
                <a:ea typeface="微软雅黑" panose="020B0503020204020204" pitchFamily="34" charset="-122"/>
              </a:rPr>
              <a:t>…</a:t>
            </a:r>
            <a:r>
              <a:rPr kumimoji="1" lang="zh-CN" altLang="en-US" sz="2800">
                <a:solidFill>
                  <a:srgbClr val="3333CC"/>
                </a:solidFill>
                <a:latin typeface="微软雅黑" panose="020B0503020204020204" pitchFamily="34" charset="-122"/>
                <a:ea typeface="微软雅黑" panose="020B0503020204020204" pitchFamily="34" charset="-122"/>
              </a:rPr>
              <a:t>，</a:t>
            </a:r>
            <a:r>
              <a:rPr kumimoji="1" lang="en-US" altLang="zh-CN" sz="2800" i="1">
                <a:solidFill>
                  <a:srgbClr val="3333CC"/>
                </a:solidFill>
                <a:latin typeface="微软雅黑" panose="020B0503020204020204" pitchFamily="34" charset="-122"/>
                <a:ea typeface="微软雅黑" panose="020B0503020204020204" pitchFamily="34" charset="-122"/>
              </a:rPr>
              <a:t>q</a:t>
            </a:r>
            <a:r>
              <a:rPr kumimoji="1" lang="en-US" altLang="zh-CN" sz="2800" baseline="-25000">
                <a:solidFill>
                  <a:srgbClr val="3333CC"/>
                </a:solidFill>
                <a:latin typeface="微软雅黑" panose="020B0503020204020204" pitchFamily="34" charset="-122"/>
                <a:ea typeface="微软雅黑" panose="020B0503020204020204" pitchFamily="34" charset="-122"/>
              </a:rPr>
              <a:t>n </a:t>
            </a:r>
            <a:r>
              <a:rPr kumimoji="1" lang="zh-CN" altLang="en-US" sz="2800">
                <a:solidFill>
                  <a:srgbClr val="3333CC"/>
                </a:solidFill>
                <a:latin typeface="微软雅黑" panose="020B0503020204020204" pitchFamily="34" charset="-122"/>
                <a:ea typeface="微软雅黑" panose="020B0503020204020204" pitchFamily="34" charset="-122"/>
              </a:rPr>
              <a:t>组成的电荷系，实验证明，</a:t>
            </a:r>
            <a:r>
              <a:rPr kumimoji="1" lang="en-US" altLang="zh-CN" sz="2800" i="1">
                <a:solidFill>
                  <a:srgbClr val="3333CC"/>
                </a:solidFill>
                <a:latin typeface="微软雅黑" panose="020B0503020204020204" pitchFamily="34" charset="-122"/>
                <a:ea typeface="微软雅黑" panose="020B0503020204020204" pitchFamily="34" charset="-122"/>
              </a:rPr>
              <a:t>q</a:t>
            </a:r>
            <a:r>
              <a:rPr kumimoji="1" lang="en-US" altLang="zh-CN" sz="2800" baseline="-25000">
                <a:solidFill>
                  <a:srgbClr val="3333CC"/>
                </a:solidFill>
                <a:latin typeface="微软雅黑" panose="020B0503020204020204" pitchFamily="34" charset="-122"/>
                <a:ea typeface="微软雅黑" panose="020B0503020204020204" pitchFamily="34" charset="-122"/>
              </a:rPr>
              <a:t>0 </a:t>
            </a:r>
            <a:r>
              <a:rPr kumimoji="1" lang="zh-CN" altLang="en-US" sz="2800">
                <a:solidFill>
                  <a:srgbClr val="3333CC"/>
                </a:solidFill>
                <a:latin typeface="微软雅黑" panose="020B0503020204020204" pitchFamily="34" charset="-122"/>
                <a:ea typeface="微软雅黑" panose="020B0503020204020204" pitchFamily="34" charset="-122"/>
              </a:rPr>
              <a:t>受到的总电力为：</a:t>
            </a:r>
          </a:p>
        </p:txBody>
      </p:sp>
      <mc:AlternateContent xmlns:mc="http://schemas.openxmlformats.org/markup-compatibility/2006" xmlns:a14="http://schemas.microsoft.com/office/drawing/2010/main">
        <mc:Choice Requires="a14">
          <p:sp>
            <p:nvSpPr>
              <p:cNvPr id="40968" name="Object 8"/>
              <p:cNvSpPr txBox="1"/>
              <p:nvPr/>
            </p:nvSpPr>
            <p:spPr bwMode="auto">
              <a:xfrm>
                <a:off x="2138363" y="3908429"/>
                <a:ext cx="5097933" cy="12811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𝐹</m:t>
                          </m:r>
                        </m:e>
                      </m:acc>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𝐹</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𝐹</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𝐹</m:t>
                              </m:r>
                            </m:e>
                          </m:acc>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𝐹</m:t>
                                  </m:r>
                                </m:e>
                              </m:acc>
                            </m:e>
                            <m:sub>
                              <m:r>
                                <a:rPr lang="zh-CN" altLang="en-US" i="1">
                                  <a:solidFill>
                                    <a:srgbClr val="000000"/>
                                  </a:solidFill>
                                  <a:latin typeface="Cambria Math" panose="02040503050406030204" pitchFamily="18" charset="0"/>
                                </a:rPr>
                                <m:t>𝑖</m:t>
                              </m:r>
                            </m:sub>
                          </m:sSub>
                        </m:e>
                      </m:nary>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40968" name="Object 8"/>
              <p:cNvSpPr txBox="1">
                <a:spLocks noRot="1" noChangeAspect="1" noMove="1" noResize="1" noEditPoints="1" noAdjustHandles="1" noChangeArrowheads="1" noChangeShapeType="1" noTextEdit="1"/>
              </p:cNvSpPr>
              <p:nvPr/>
            </p:nvSpPr>
            <p:spPr bwMode="auto">
              <a:xfrm>
                <a:off x="2138363" y="3908429"/>
                <a:ext cx="5097933" cy="1281112"/>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969" name="Object 9"/>
              <p:cNvSpPr txBox="1"/>
              <p:nvPr/>
            </p:nvSpPr>
            <p:spPr bwMode="auto">
              <a:xfrm>
                <a:off x="2649538" y="5172075"/>
                <a:ext cx="3575050" cy="12811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i="1">
                              <a:solidFill>
                                <a:srgbClr val="3333CC"/>
                              </a:solidFill>
                              <a:latin typeface="Cambria Math" panose="02040503050406030204" pitchFamily="18" charset="0"/>
                            </a:rPr>
                          </m:ctrlPr>
                        </m:accPr>
                        <m:e>
                          <m:r>
                            <m:rPr>
                              <m:sty m:val="p"/>
                            </m:rPr>
                            <a:rPr lang="zh-CN" altLang="en-US" i="1">
                              <a:solidFill>
                                <a:srgbClr val="3333CC"/>
                              </a:solidFill>
                              <a:latin typeface="Cambria Math" panose="02040503050406030204" pitchFamily="18" charset="0"/>
                            </a:rPr>
                            <m:t>F</m:t>
                          </m:r>
                        </m:e>
                      </m:acc>
                      <m:r>
                        <a:rPr lang="zh-CN" altLang="en-US" i="1">
                          <a:solidFill>
                            <a:srgbClr val="3333CC"/>
                          </a:solidFill>
                          <a:latin typeface="Cambria Math" panose="02040503050406030204" pitchFamily="18" charset="0"/>
                        </a:rPr>
                        <m:t>=</m:t>
                      </m:r>
                      <m:sSub>
                        <m:sSubPr>
                          <m:ctrlPr>
                            <a:rPr lang="zh-CN" altLang="en-US" i="1">
                              <a:solidFill>
                                <a:srgbClr val="3333CC"/>
                              </a:solidFill>
                              <a:latin typeface="Cambria Math" panose="02040503050406030204" pitchFamily="18" charset="0"/>
                            </a:rPr>
                          </m:ctrlPr>
                        </m:sSubPr>
                        <m:e>
                          <m:r>
                            <m:rPr>
                              <m:sty m:val="p"/>
                            </m:rPr>
                            <a:rPr lang="zh-CN" altLang="en-US" i="1">
                              <a:solidFill>
                                <a:srgbClr val="3333CC"/>
                              </a:solidFill>
                              <a:latin typeface="Cambria Math" panose="02040503050406030204" pitchFamily="18" charset="0"/>
                            </a:rPr>
                            <m:t>q</m:t>
                          </m:r>
                        </m:e>
                        <m:sub>
                          <m:r>
                            <a:rPr lang="zh-CN" altLang="en-US" i="1">
                              <a:solidFill>
                                <a:srgbClr val="3333CC"/>
                              </a:solidFill>
                              <a:latin typeface="Cambria Math" panose="02040503050406030204" pitchFamily="18" charset="0"/>
                            </a:rPr>
                            <m:t>𝟎</m:t>
                          </m:r>
                        </m:sub>
                      </m:sSub>
                      <m:nary>
                        <m:naryPr>
                          <m:chr m:val="∑"/>
                          <m:ctrlPr>
                            <a:rPr lang="zh-CN" altLang="en-US" i="1">
                              <a:solidFill>
                                <a:srgbClr val="3333CC"/>
                              </a:solidFill>
                              <a:latin typeface="Cambria Math" panose="02040503050406030204" pitchFamily="18" charset="0"/>
                            </a:rPr>
                          </m:ctrlPr>
                        </m:naryPr>
                        <m:sub>
                          <m:r>
                            <m:rPr>
                              <m:sty m:val="p"/>
                            </m:rPr>
                            <a:rPr lang="zh-CN" altLang="en-US" i="1">
                              <a:solidFill>
                                <a:srgbClr val="3333CC"/>
                              </a:solidFill>
                              <a:latin typeface="Cambria Math" panose="02040503050406030204" pitchFamily="18" charset="0"/>
                            </a:rPr>
                            <m:t>i</m:t>
                          </m:r>
                          <m:r>
                            <a:rPr lang="zh-CN" altLang="en-US" i="1">
                              <a:solidFill>
                                <a:srgbClr val="3333CC"/>
                              </a:solidFill>
                              <a:latin typeface="Cambria Math" panose="02040503050406030204" pitchFamily="18" charset="0"/>
                            </a:rPr>
                            <m:t>=</m:t>
                          </m:r>
                          <m:r>
                            <a:rPr lang="zh-CN" altLang="en-US" i="1">
                              <a:solidFill>
                                <a:srgbClr val="3333CC"/>
                              </a:solidFill>
                              <a:latin typeface="Cambria Math" panose="02040503050406030204" pitchFamily="18" charset="0"/>
                            </a:rPr>
                            <m:t>𝟏</m:t>
                          </m:r>
                        </m:sub>
                        <m:sup>
                          <m:r>
                            <m:rPr>
                              <m:sty m:val="p"/>
                            </m:rPr>
                            <a:rPr lang="zh-CN" altLang="en-US" i="1">
                              <a:solidFill>
                                <a:srgbClr val="3333CC"/>
                              </a:solidFill>
                              <a:latin typeface="Cambria Math" panose="02040503050406030204" pitchFamily="18" charset="0"/>
                            </a:rPr>
                            <m:t>n</m:t>
                          </m:r>
                        </m:sup>
                        <m:e>
                          <m:f>
                            <m:fPr>
                              <m:ctrlPr>
                                <a:rPr lang="zh-CN" altLang="en-US" i="1">
                                  <a:solidFill>
                                    <a:srgbClr val="3333CC"/>
                                  </a:solidFill>
                                  <a:latin typeface="Cambria Math" panose="02040503050406030204" pitchFamily="18" charset="0"/>
                                </a:rPr>
                              </m:ctrlPr>
                            </m:fPr>
                            <m:num>
                              <m:sSub>
                                <m:sSubPr>
                                  <m:ctrlPr>
                                    <a:rPr lang="zh-CN" altLang="en-US" i="1">
                                      <a:solidFill>
                                        <a:srgbClr val="3333CC"/>
                                      </a:solidFill>
                                      <a:latin typeface="Cambria Math" panose="02040503050406030204" pitchFamily="18" charset="0"/>
                                    </a:rPr>
                                  </m:ctrlPr>
                                </m:sSubPr>
                                <m:e>
                                  <m:r>
                                    <m:rPr>
                                      <m:sty m:val="p"/>
                                    </m:rPr>
                                    <a:rPr lang="zh-CN" altLang="en-US" i="1">
                                      <a:solidFill>
                                        <a:srgbClr val="3333CC"/>
                                      </a:solidFill>
                                      <a:latin typeface="Cambria Math" panose="02040503050406030204" pitchFamily="18" charset="0"/>
                                    </a:rPr>
                                    <m:t>q</m:t>
                                  </m:r>
                                </m:e>
                                <m:sub>
                                  <m:r>
                                    <m:rPr>
                                      <m:sty m:val="p"/>
                                    </m:rPr>
                                    <a:rPr lang="zh-CN" altLang="en-US" i="1">
                                      <a:solidFill>
                                        <a:srgbClr val="3333CC"/>
                                      </a:solidFill>
                                      <a:latin typeface="Cambria Math" panose="02040503050406030204" pitchFamily="18" charset="0"/>
                                    </a:rPr>
                                    <m:t>i</m:t>
                                  </m:r>
                                </m:sub>
                              </m:sSub>
                            </m:num>
                            <m:den>
                              <m:r>
                                <a:rPr lang="zh-CN" altLang="en-US" i="1">
                                  <a:solidFill>
                                    <a:srgbClr val="3333CC"/>
                                  </a:solidFill>
                                  <a:latin typeface="Cambria Math" panose="02040503050406030204" pitchFamily="18" charset="0"/>
                                </a:rPr>
                                <m:t>𝟒</m:t>
                              </m:r>
                              <m:r>
                                <m:rPr>
                                  <m:sty m:val="p"/>
                                </m:rPr>
                                <a:rPr lang="zh-CN" altLang="en-US" i="1">
                                  <a:solidFill>
                                    <a:srgbClr val="3333CC"/>
                                  </a:solidFill>
                                  <a:latin typeface="Cambria Math" panose="02040503050406030204" pitchFamily="18" charset="0"/>
                                </a:rPr>
                                <m:t>π</m:t>
                              </m:r>
                              <m:sSub>
                                <m:sSubPr>
                                  <m:ctrlPr>
                                    <a:rPr lang="zh-CN" altLang="en-US" i="1">
                                      <a:solidFill>
                                        <a:srgbClr val="3333CC"/>
                                      </a:solidFill>
                                      <a:latin typeface="Cambria Math" panose="02040503050406030204" pitchFamily="18" charset="0"/>
                                    </a:rPr>
                                  </m:ctrlPr>
                                </m:sSubPr>
                                <m:e>
                                  <m:r>
                                    <m:rPr>
                                      <m:sty m:val="p"/>
                                    </m:rPr>
                                    <a:rPr lang="zh-CN" altLang="en-US" i="1">
                                      <a:solidFill>
                                        <a:srgbClr val="3333CC"/>
                                      </a:solidFill>
                                      <a:latin typeface="Cambria Math" panose="02040503050406030204" pitchFamily="18" charset="0"/>
                                    </a:rPr>
                                    <m:t>ε</m:t>
                                  </m:r>
                                </m:e>
                                <m:sub>
                                  <m:r>
                                    <a:rPr lang="zh-CN" altLang="en-US" i="1">
                                      <a:solidFill>
                                        <a:srgbClr val="3333CC"/>
                                      </a:solidFill>
                                      <a:latin typeface="Cambria Math" panose="02040503050406030204" pitchFamily="18" charset="0"/>
                                    </a:rPr>
                                    <m:t>𝟎</m:t>
                                  </m:r>
                                </m:sub>
                              </m:sSub>
                              <m:sSubSup>
                                <m:sSubSupPr>
                                  <m:ctrlPr>
                                    <a:rPr lang="zh-CN" altLang="en-US" i="1">
                                      <a:solidFill>
                                        <a:srgbClr val="3333CC"/>
                                      </a:solidFill>
                                      <a:latin typeface="Cambria Math" panose="02040503050406030204" pitchFamily="18" charset="0"/>
                                    </a:rPr>
                                  </m:ctrlPr>
                                </m:sSubSupPr>
                                <m:e>
                                  <m:r>
                                    <m:rPr>
                                      <m:sty m:val="p"/>
                                    </m:rPr>
                                    <a:rPr lang="zh-CN" altLang="en-US" i="1">
                                      <a:solidFill>
                                        <a:srgbClr val="3333CC"/>
                                      </a:solidFill>
                                      <a:latin typeface="Cambria Math" panose="02040503050406030204" pitchFamily="18" charset="0"/>
                                    </a:rPr>
                                    <m:t>r</m:t>
                                  </m:r>
                                </m:e>
                                <m:sub>
                                  <m:r>
                                    <m:rPr>
                                      <m:sty m:val="p"/>
                                    </m:rPr>
                                    <a:rPr lang="zh-CN" altLang="en-US" i="1">
                                      <a:solidFill>
                                        <a:srgbClr val="3333CC"/>
                                      </a:solidFill>
                                      <a:latin typeface="Cambria Math" panose="02040503050406030204" pitchFamily="18" charset="0"/>
                                    </a:rPr>
                                    <m:t>i</m:t>
                                  </m:r>
                                  <m:r>
                                    <a:rPr lang="zh-CN" altLang="en-US" i="1">
                                      <a:solidFill>
                                        <a:srgbClr val="3333CC"/>
                                      </a:solidFill>
                                      <a:latin typeface="Cambria Math" panose="02040503050406030204" pitchFamily="18" charset="0"/>
                                    </a:rPr>
                                    <m:t>𝟎</m:t>
                                  </m:r>
                                </m:sub>
                                <m:sup>
                                  <m:r>
                                    <a:rPr lang="zh-CN" altLang="en-US" i="1">
                                      <a:solidFill>
                                        <a:srgbClr val="3333CC"/>
                                      </a:solidFill>
                                      <a:latin typeface="Cambria Math" panose="02040503050406030204" pitchFamily="18" charset="0"/>
                                    </a:rPr>
                                    <m:t>𝟐</m:t>
                                  </m:r>
                                </m:sup>
                              </m:sSubSup>
                            </m:den>
                          </m:f>
                          <m:sSub>
                            <m:sSubPr>
                              <m:ctrlPr>
                                <a:rPr lang="zh-CN" altLang="en-US" i="1">
                                  <a:solidFill>
                                    <a:srgbClr val="3333CC"/>
                                  </a:solidFill>
                                  <a:latin typeface="Cambria Math" panose="02040503050406030204" pitchFamily="18" charset="0"/>
                                </a:rPr>
                              </m:ctrlPr>
                            </m:sSubPr>
                            <m:e>
                              <m:acc>
                                <m:accPr>
                                  <m:chr m:val="⃗"/>
                                  <m:ctrlPr>
                                    <a:rPr lang="zh-CN" altLang="en-US" i="1">
                                      <a:solidFill>
                                        <a:srgbClr val="3333CC"/>
                                      </a:solidFill>
                                      <a:latin typeface="Cambria Math" panose="02040503050406030204" pitchFamily="18" charset="0"/>
                                    </a:rPr>
                                  </m:ctrlPr>
                                </m:accPr>
                                <m:e>
                                  <m:r>
                                    <m:rPr>
                                      <m:sty m:val="p"/>
                                    </m:rPr>
                                    <a:rPr lang="zh-CN" altLang="en-US" i="1">
                                      <a:solidFill>
                                        <a:srgbClr val="3333CC"/>
                                      </a:solidFill>
                                      <a:latin typeface="Cambria Math" panose="02040503050406030204" pitchFamily="18" charset="0"/>
                                    </a:rPr>
                                    <m:t>e</m:t>
                                  </m:r>
                                </m:e>
                              </m:acc>
                            </m:e>
                            <m:sub>
                              <m:r>
                                <m:rPr>
                                  <m:sty m:val="p"/>
                                </m:rPr>
                                <a:rPr lang="zh-CN" altLang="en-US" i="1">
                                  <a:solidFill>
                                    <a:srgbClr val="3333CC"/>
                                  </a:solidFill>
                                  <a:latin typeface="Cambria Math" panose="02040503050406030204" pitchFamily="18" charset="0"/>
                                </a:rPr>
                                <m:t>ri</m:t>
                              </m:r>
                              <m:r>
                                <a:rPr lang="zh-CN" altLang="en-US" i="1">
                                  <a:solidFill>
                                    <a:srgbClr val="3333CC"/>
                                  </a:solidFill>
                                  <a:latin typeface="Cambria Math" panose="02040503050406030204" pitchFamily="18" charset="0"/>
                                </a:rPr>
                                <m:t>𝟎</m:t>
                              </m:r>
                            </m:sub>
                          </m:sSub>
                        </m:e>
                      </m:nary>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40969" name="Object 9"/>
              <p:cNvSpPr txBox="1">
                <a:spLocks noRot="1" noChangeAspect="1" noMove="1" noResize="1" noEditPoints="1" noAdjustHandles="1" noChangeArrowheads="1" noChangeShapeType="1" noTextEdit="1"/>
              </p:cNvSpPr>
              <p:nvPr/>
            </p:nvSpPr>
            <p:spPr bwMode="auto">
              <a:xfrm>
                <a:off x="2649538" y="5172075"/>
                <a:ext cx="3575050" cy="1281113"/>
              </a:xfrm>
              <a:prstGeom prst="rect">
                <a:avLst/>
              </a:prstGeom>
              <a:blipFill>
                <a:blip r:embed="rId3"/>
                <a:stretch>
                  <a:fillRect/>
                </a:stretch>
              </a:blipFill>
              <a:ln>
                <a:noFill/>
              </a:ln>
            </p:spPr>
            <p:txBody>
              <a:bodyPr/>
              <a:lstStyle/>
              <a:p>
                <a:r>
                  <a:rPr lang="zh-CN" altLang="en-US">
                    <a:noFill/>
                  </a:rPr>
                  <a:t> </a:t>
                </a:r>
              </a:p>
            </p:txBody>
          </p:sp>
        </mc:Fallback>
      </mc:AlternateContent>
      <p:sp>
        <p:nvSpPr>
          <p:cNvPr id="6" name="Text Box 7"/>
          <p:cNvSpPr txBox="1">
            <a:spLocks noChangeArrowheads="1"/>
          </p:cNvSpPr>
          <p:nvPr/>
        </p:nvSpPr>
        <p:spPr bwMode="auto">
          <a:xfrm>
            <a:off x="590550" y="1400178"/>
            <a:ext cx="8229600" cy="1082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nchor="ctr">
            <a:spAutoFit/>
          </a:bodyPr>
          <a:lstStyle>
            <a:lvl1pPr marL="1792288" indent="-1792288">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20000"/>
              </a:lnSpc>
              <a:spcBef>
                <a:spcPct val="50000"/>
              </a:spcBef>
              <a:buFontTx/>
              <a:buNone/>
            </a:pPr>
            <a:r>
              <a:rPr kumimoji="1" lang="zh-CN" altLang="en-US" sz="2800">
                <a:solidFill>
                  <a:srgbClr val="3333CC"/>
                </a:solidFill>
                <a:latin typeface="微软雅黑" panose="020B0503020204020204" pitchFamily="34" charset="-122"/>
                <a:ea typeface="微软雅黑" panose="020B0503020204020204" pitchFamily="34" charset="-122"/>
              </a:rPr>
              <a:t>实验表明：两个点电荷之间的作用力并不因第三个点电荷的存在而有所改变</a:t>
            </a: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5"/>
                                        </p:tgtEl>
                                        <p:attrNameLst>
                                          <p:attrName>style.visibility</p:attrName>
                                        </p:attrNameLst>
                                      </p:cBhvr>
                                      <p:to>
                                        <p:strVal val="visible"/>
                                      </p:to>
                                    </p:set>
                                    <p:animEffect transition="in" filter="blinds(horizontal)">
                                      <p:cBhvr>
                                        <p:cTn id="7" dur="500"/>
                                        <p:tgtEl>
                                          <p:spTgt spid="409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0967"/>
                                        </p:tgtEl>
                                        <p:attrNameLst>
                                          <p:attrName>style.visibility</p:attrName>
                                        </p:attrNameLst>
                                      </p:cBhvr>
                                      <p:to>
                                        <p:strVal val="visible"/>
                                      </p:to>
                                    </p:set>
                                    <p:animEffect transition="in" filter="box(out)">
                                      <p:cBhvr>
                                        <p:cTn id="17" dur="500"/>
                                        <p:tgtEl>
                                          <p:spTgt spid="409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968"/>
                                        </p:tgtEl>
                                        <p:attrNameLst>
                                          <p:attrName>style.visibility</p:attrName>
                                        </p:attrNameLst>
                                      </p:cBhvr>
                                      <p:to>
                                        <p:strVal val="visible"/>
                                      </p:to>
                                    </p:set>
                                    <p:animEffect transition="in" filter="fade">
                                      <p:cBhvr>
                                        <p:cTn id="22" dur="500"/>
                                        <p:tgtEl>
                                          <p:spTgt spid="4096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969"/>
                                        </p:tgtEl>
                                        <p:attrNameLst>
                                          <p:attrName>style.visibility</p:attrName>
                                        </p:attrNameLst>
                                      </p:cBhvr>
                                      <p:to>
                                        <p:strVal val="visible"/>
                                      </p:to>
                                    </p:set>
                                    <p:animEffect transition="in" filter="fade">
                                      <p:cBhvr>
                                        <p:cTn id="25" dur="500"/>
                                        <p:tgtEl>
                                          <p:spTgt spid="40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autoUpdateAnimBg="0"/>
      <p:bldP spid="40967" grpId="0" autoUpdateAnimBg="0"/>
      <p:bldP spid="40968" grpId="0"/>
      <p:bldP spid="40969" grpId="0"/>
      <p:bldP spid="6"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838200" y="3352800"/>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endParaRPr kumimoji="1" lang="zh-CN" altLang="en-US" sz="2800" b="0">
              <a:solidFill>
                <a:srgbClr val="3333CC"/>
              </a:solidFill>
              <a:ea typeface="宋体" panose="02010600030101010101" pitchFamily="2" charset="-122"/>
            </a:endParaRPr>
          </a:p>
        </p:txBody>
      </p:sp>
      <p:grpSp>
        <p:nvGrpSpPr>
          <p:cNvPr id="2" name="Group 3"/>
          <p:cNvGrpSpPr>
            <a:grpSpLocks/>
          </p:cNvGrpSpPr>
          <p:nvPr/>
        </p:nvGrpSpPr>
        <p:grpSpPr bwMode="auto">
          <a:xfrm>
            <a:off x="8026400" y="3709988"/>
            <a:ext cx="879475" cy="390525"/>
            <a:chOff x="5056" y="2337"/>
            <a:chExt cx="554" cy="246"/>
          </a:xfrm>
        </p:grpSpPr>
        <p:sp>
          <p:nvSpPr>
            <p:cNvPr id="17443" name="Line 4"/>
            <p:cNvSpPr>
              <a:spLocks noChangeShapeType="1"/>
            </p:cNvSpPr>
            <p:nvPr/>
          </p:nvSpPr>
          <p:spPr bwMode="auto">
            <a:xfrm>
              <a:off x="5056" y="2361"/>
              <a:ext cx="384" cy="0"/>
            </a:xfrm>
            <a:prstGeom prst="line">
              <a:avLst/>
            </a:prstGeom>
            <a:noFill/>
            <a:ln w="38100" cap="sq">
              <a:solidFill>
                <a:srgbClr val="CC33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17444" name="Object 5"/>
                <p:cNvSpPr txBox="1"/>
                <p:nvPr/>
              </p:nvSpPr>
              <p:spPr bwMode="auto">
                <a:xfrm>
                  <a:off x="5412" y="2337"/>
                  <a:ext cx="198" cy="246"/>
                </a:xfrm>
                <a:prstGeom prst="rect">
                  <a:avLst/>
                </a:prstGeom>
                <a:noFill/>
                <a:ln>
                  <a:noFill/>
                </a:ln>
              </p:spPr>
              <p:txBody>
                <a:bodyPr>
                  <a:normAutofit fontScale="55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𝐹</m:t>
                                </m:r>
                              </m:e>
                            </m:acc>
                          </m:e>
                          <m:sub>
                            <m:r>
                              <a:rPr lang="zh-CN" altLang="en-US" i="1">
                                <a:solidFill>
                                  <a:srgbClr val="000000"/>
                                </a:solidFill>
                                <a:latin typeface="Cambria Math" panose="02040503050406030204" pitchFamily="18" charset="0"/>
                              </a:rPr>
                              <m:t>1</m:t>
                            </m:r>
                          </m:sub>
                        </m:sSub>
                      </m:oMath>
                    </m:oMathPara>
                  </a14:m>
                  <a:endParaRPr lang="zh-CN" altLang="en-US"/>
                </a:p>
              </p:txBody>
            </p:sp>
          </mc:Choice>
          <mc:Fallback xmlns="">
            <p:sp>
              <p:nvSpPr>
                <p:cNvPr id="17444" name="Object 5"/>
                <p:cNvSpPr txBox="1">
                  <a:spLocks noRot="1" noChangeAspect="1" noMove="1" noResize="1" noEditPoints="1" noAdjustHandles="1" noChangeArrowheads="1" noChangeShapeType="1" noTextEdit="1"/>
                </p:cNvSpPr>
                <p:nvPr/>
              </p:nvSpPr>
              <p:spPr bwMode="auto">
                <a:xfrm>
                  <a:off x="5412" y="2337"/>
                  <a:ext cx="198" cy="246"/>
                </a:xfrm>
                <a:prstGeom prst="rect">
                  <a:avLst/>
                </a:prstGeom>
                <a:blipFill>
                  <a:blip r:embed="rId2"/>
                  <a:stretch>
                    <a:fillRect/>
                  </a:stretch>
                </a:blipFill>
                <a:ln>
                  <a:noFill/>
                </a:ln>
              </p:spPr>
              <p:txBody>
                <a:bodyPr/>
                <a:lstStyle/>
                <a:p>
                  <a:r>
                    <a:rPr lang="zh-CN" altLang="en-US">
                      <a:noFill/>
                    </a:rPr>
                    <a:t> </a:t>
                  </a:r>
                </a:p>
              </p:txBody>
            </p:sp>
          </mc:Fallback>
        </mc:AlternateContent>
      </p:grpSp>
      <p:grpSp>
        <p:nvGrpSpPr>
          <p:cNvPr id="3" name="Group 6"/>
          <p:cNvGrpSpPr>
            <a:grpSpLocks/>
          </p:cNvGrpSpPr>
          <p:nvPr/>
        </p:nvGrpSpPr>
        <p:grpSpPr bwMode="auto">
          <a:xfrm>
            <a:off x="8026400" y="2819400"/>
            <a:ext cx="647700" cy="914400"/>
            <a:chOff x="5056" y="3024"/>
            <a:chExt cx="408" cy="576"/>
          </a:xfrm>
        </p:grpSpPr>
        <p:sp>
          <p:nvSpPr>
            <p:cNvPr id="17439" name="Line 7"/>
            <p:cNvSpPr>
              <a:spLocks noChangeShapeType="1"/>
            </p:cNvSpPr>
            <p:nvPr/>
          </p:nvSpPr>
          <p:spPr bwMode="auto">
            <a:xfrm flipV="1">
              <a:off x="5440" y="3024"/>
              <a:ext cx="0" cy="576"/>
            </a:xfrm>
            <a:prstGeom prst="line">
              <a:avLst/>
            </a:prstGeom>
            <a:noFill/>
            <a:ln w="38100">
              <a:solidFill>
                <a:srgbClr val="3333CC"/>
              </a:solidFill>
              <a:prstDash val="dash"/>
              <a:round/>
              <a:headEnd type="none" w="sm" len="sm"/>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0" name="Line 8"/>
            <p:cNvSpPr>
              <a:spLocks noChangeShapeType="1"/>
            </p:cNvSpPr>
            <p:nvPr/>
          </p:nvSpPr>
          <p:spPr bwMode="auto">
            <a:xfrm>
              <a:off x="5056" y="3024"/>
              <a:ext cx="384" cy="0"/>
            </a:xfrm>
            <a:prstGeom prst="line">
              <a:avLst/>
            </a:prstGeom>
            <a:noFill/>
            <a:ln w="38100">
              <a:solidFill>
                <a:srgbClr val="3333CC"/>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1" name="Line 9"/>
            <p:cNvSpPr>
              <a:spLocks noChangeShapeType="1"/>
            </p:cNvSpPr>
            <p:nvPr/>
          </p:nvSpPr>
          <p:spPr bwMode="auto">
            <a:xfrm flipV="1">
              <a:off x="5056" y="3024"/>
              <a:ext cx="384" cy="576"/>
            </a:xfrm>
            <a:prstGeom prst="line">
              <a:avLst/>
            </a:prstGeom>
            <a:noFill/>
            <a:ln w="38100" cap="sq">
              <a:solidFill>
                <a:srgbClr val="CC33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17442" name="Object 10"/>
                <p:cNvSpPr txBox="1"/>
                <p:nvPr/>
              </p:nvSpPr>
              <p:spPr bwMode="auto">
                <a:xfrm>
                  <a:off x="5224" y="3280"/>
                  <a:ext cx="240" cy="320"/>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𝐹</m:t>
                                </m:r>
                              </m:e>
                            </m:acc>
                          </m:e>
                          <m:sub/>
                        </m:sSub>
                      </m:oMath>
                    </m:oMathPara>
                  </a14:m>
                  <a:endParaRPr lang="zh-CN" altLang="en-US"/>
                </a:p>
              </p:txBody>
            </p:sp>
          </mc:Choice>
          <mc:Fallback xmlns="">
            <p:sp>
              <p:nvSpPr>
                <p:cNvPr id="17442" name="Object 10"/>
                <p:cNvSpPr txBox="1">
                  <a:spLocks noRot="1" noChangeAspect="1" noMove="1" noResize="1" noEditPoints="1" noAdjustHandles="1" noChangeArrowheads="1" noChangeShapeType="1" noTextEdit="1"/>
                </p:cNvSpPr>
                <p:nvPr/>
              </p:nvSpPr>
              <p:spPr bwMode="auto">
                <a:xfrm>
                  <a:off x="5224" y="3280"/>
                  <a:ext cx="240" cy="320"/>
                </a:xfrm>
                <a:prstGeom prst="rect">
                  <a:avLst/>
                </a:prstGeom>
                <a:blipFill>
                  <a:blip r:embed="rId3"/>
                  <a:stretch>
                    <a:fillRect t="-4762" r="-9524"/>
                  </a:stretch>
                </a:blipFill>
                <a:ln>
                  <a:noFill/>
                </a:ln>
              </p:spPr>
              <p:txBody>
                <a:bodyPr/>
                <a:lstStyle/>
                <a:p>
                  <a:r>
                    <a:rPr lang="zh-CN" altLang="en-US">
                      <a:noFill/>
                    </a:rPr>
                    <a:t> </a:t>
                  </a:r>
                </a:p>
              </p:txBody>
            </p:sp>
          </mc:Fallback>
        </mc:AlternateContent>
      </p:grpSp>
      <p:sp>
        <p:nvSpPr>
          <p:cNvPr id="41995" name="Text Box 11"/>
          <p:cNvSpPr txBox="1">
            <a:spLocks noChangeArrowheads="1"/>
          </p:cNvSpPr>
          <p:nvPr/>
        </p:nvSpPr>
        <p:spPr bwMode="auto">
          <a:xfrm>
            <a:off x="304800" y="152400"/>
            <a:ext cx="868680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FontTx/>
              <a:buNone/>
            </a:pPr>
            <a:r>
              <a:rPr kumimoji="1" lang="zh-CN" altLang="en-US" sz="2800" dirty="0">
                <a:solidFill>
                  <a:srgbClr val="3333CC"/>
                </a:solidFill>
                <a:ea typeface="宋体" panose="02010600030101010101" pitchFamily="2" charset="-122"/>
              </a:rPr>
              <a:t>例：设电荷的分布如右图所示，图中</a:t>
            </a:r>
            <a:r>
              <a:rPr kumimoji="1" lang="en-US" altLang="zh-CN" sz="2800" i="1" dirty="0">
                <a:solidFill>
                  <a:srgbClr val="3333CC"/>
                </a:solidFill>
                <a:ea typeface="宋体" panose="02010600030101010101" pitchFamily="2" charset="-122"/>
              </a:rPr>
              <a:t>q</a:t>
            </a:r>
            <a:r>
              <a:rPr kumimoji="1" lang="en-US" altLang="zh-CN" sz="2800" baseline="-25000" dirty="0">
                <a:solidFill>
                  <a:srgbClr val="3333CC"/>
                </a:solidFill>
                <a:ea typeface="宋体" panose="02010600030101010101" pitchFamily="2" charset="-122"/>
              </a:rPr>
              <a:t>1</a:t>
            </a:r>
            <a:r>
              <a:rPr kumimoji="1" lang="en-US" altLang="zh-CN" sz="2800" dirty="0">
                <a:solidFill>
                  <a:srgbClr val="3333CC"/>
                </a:solidFill>
                <a:ea typeface="宋体" panose="02010600030101010101" pitchFamily="2" charset="-122"/>
              </a:rPr>
              <a:t>=1.5×10</a:t>
            </a:r>
            <a:r>
              <a:rPr kumimoji="1" lang="en-US" altLang="zh-CN" sz="2800" baseline="30000" dirty="0">
                <a:solidFill>
                  <a:srgbClr val="3333CC"/>
                </a:solidFill>
                <a:ea typeface="宋体" panose="02010600030101010101" pitchFamily="2" charset="-122"/>
              </a:rPr>
              <a:t>-3</a:t>
            </a:r>
            <a:r>
              <a:rPr kumimoji="1" lang="en-US" altLang="zh-CN" sz="2800" dirty="0">
                <a:solidFill>
                  <a:srgbClr val="3333CC"/>
                </a:solidFill>
                <a:ea typeface="宋体" panose="02010600030101010101" pitchFamily="2" charset="-122"/>
              </a:rPr>
              <a:t>C</a:t>
            </a:r>
            <a:r>
              <a:rPr kumimoji="1" lang="zh-CN" altLang="en-US" sz="2800" dirty="0">
                <a:solidFill>
                  <a:srgbClr val="3333CC"/>
                </a:solidFill>
                <a:ea typeface="宋体" panose="02010600030101010101" pitchFamily="2" charset="-122"/>
              </a:rPr>
              <a:t>，                 </a:t>
            </a:r>
          </a:p>
          <a:p>
            <a:pPr eaLnBrk="1" hangingPunct="1">
              <a:buFontTx/>
              <a:buNone/>
            </a:pPr>
            <a:r>
              <a:rPr kumimoji="1" lang="zh-CN" altLang="en-US" sz="2800" dirty="0">
                <a:solidFill>
                  <a:srgbClr val="3333CC"/>
                </a:solidFill>
                <a:ea typeface="宋体" panose="02010600030101010101" pitchFamily="2" charset="-122"/>
              </a:rPr>
              <a:t>         </a:t>
            </a:r>
            <a:r>
              <a:rPr kumimoji="1" lang="en-US" altLang="zh-CN" sz="2800" i="1" dirty="0">
                <a:solidFill>
                  <a:srgbClr val="3333CC"/>
                </a:solidFill>
                <a:ea typeface="宋体" panose="02010600030101010101" pitchFamily="2" charset="-122"/>
              </a:rPr>
              <a:t>q</a:t>
            </a:r>
            <a:r>
              <a:rPr kumimoji="1" lang="en-US" altLang="zh-CN" sz="2800" baseline="-25000" dirty="0">
                <a:solidFill>
                  <a:srgbClr val="3333CC"/>
                </a:solidFill>
                <a:ea typeface="宋体" panose="02010600030101010101" pitchFamily="2" charset="-122"/>
              </a:rPr>
              <a:t>2</a:t>
            </a:r>
            <a:r>
              <a:rPr kumimoji="1" lang="en-US" altLang="zh-CN" sz="2800" dirty="0">
                <a:solidFill>
                  <a:srgbClr val="3333CC"/>
                </a:solidFill>
                <a:ea typeface="宋体" panose="02010600030101010101" pitchFamily="2" charset="-122"/>
              </a:rPr>
              <a:t>= –0.5×10</a:t>
            </a:r>
            <a:r>
              <a:rPr kumimoji="1" lang="en-US" altLang="zh-CN" sz="2800" baseline="30000" dirty="0">
                <a:solidFill>
                  <a:srgbClr val="3333CC"/>
                </a:solidFill>
                <a:ea typeface="宋体" panose="02010600030101010101" pitchFamily="2" charset="-122"/>
              </a:rPr>
              <a:t>-3</a:t>
            </a:r>
            <a:r>
              <a:rPr kumimoji="1" lang="en-US" altLang="zh-CN" sz="2800" dirty="0">
                <a:solidFill>
                  <a:srgbClr val="3333CC"/>
                </a:solidFill>
                <a:ea typeface="宋体" panose="02010600030101010101" pitchFamily="2" charset="-122"/>
              </a:rPr>
              <a:t>C</a:t>
            </a:r>
            <a:r>
              <a:rPr kumimoji="1" lang="zh-CN" altLang="en-US" sz="2800" dirty="0">
                <a:solidFill>
                  <a:srgbClr val="3333CC"/>
                </a:solidFill>
                <a:ea typeface="宋体" panose="02010600030101010101" pitchFamily="2" charset="-122"/>
              </a:rPr>
              <a:t>，</a:t>
            </a:r>
            <a:r>
              <a:rPr kumimoji="1" lang="en-US" altLang="zh-CN" sz="2800" i="1" dirty="0">
                <a:solidFill>
                  <a:srgbClr val="3333CC"/>
                </a:solidFill>
                <a:ea typeface="宋体" panose="02010600030101010101" pitchFamily="2" charset="-122"/>
              </a:rPr>
              <a:t>q</a:t>
            </a:r>
            <a:r>
              <a:rPr kumimoji="1" lang="en-US" altLang="zh-CN" sz="2800" baseline="-25000" dirty="0">
                <a:solidFill>
                  <a:srgbClr val="3333CC"/>
                </a:solidFill>
                <a:ea typeface="宋体" panose="02010600030101010101" pitchFamily="2" charset="-122"/>
              </a:rPr>
              <a:t>3</a:t>
            </a:r>
            <a:r>
              <a:rPr kumimoji="1" lang="en-US" altLang="zh-CN" sz="2800" dirty="0">
                <a:solidFill>
                  <a:srgbClr val="3333CC"/>
                </a:solidFill>
                <a:ea typeface="宋体" panose="02010600030101010101" pitchFamily="2" charset="-122"/>
              </a:rPr>
              <a:t>=0.2 × 10</a:t>
            </a:r>
            <a:r>
              <a:rPr kumimoji="1" lang="en-US" altLang="zh-CN" sz="2800" baseline="30000" dirty="0">
                <a:solidFill>
                  <a:srgbClr val="3333CC"/>
                </a:solidFill>
                <a:ea typeface="宋体" panose="02010600030101010101" pitchFamily="2" charset="-122"/>
              </a:rPr>
              <a:t>-3</a:t>
            </a:r>
            <a:r>
              <a:rPr kumimoji="1" lang="en-US" altLang="zh-CN" sz="2800" dirty="0">
                <a:solidFill>
                  <a:srgbClr val="3333CC"/>
                </a:solidFill>
                <a:ea typeface="宋体" panose="02010600030101010101" pitchFamily="2" charset="-122"/>
              </a:rPr>
              <a:t>C</a:t>
            </a:r>
            <a:r>
              <a:rPr kumimoji="1" lang="zh-CN" altLang="en-US" sz="2800" dirty="0">
                <a:solidFill>
                  <a:srgbClr val="3333CC"/>
                </a:solidFill>
                <a:ea typeface="宋体" panose="02010600030101010101" pitchFamily="2" charset="-122"/>
              </a:rPr>
              <a:t>，</a:t>
            </a:r>
            <a:r>
              <a:rPr kumimoji="1" lang="en-US" altLang="zh-CN" sz="2800" i="1" dirty="0">
                <a:solidFill>
                  <a:srgbClr val="3333CC"/>
                </a:solidFill>
                <a:ea typeface="宋体" panose="02010600030101010101" pitchFamily="2" charset="-122"/>
              </a:rPr>
              <a:t>AC</a:t>
            </a:r>
            <a:r>
              <a:rPr kumimoji="1" lang="en-US" altLang="zh-CN" sz="2800" dirty="0">
                <a:solidFill>
                  <a:srgbClr val="3333CC"/>
                </a:solidFill>
                <a:ea typeface="宋体" panose="02010600030101010101" pitchFamily="2" charset="-122"/>
              </a:rPr>
              <a:t>=</a:t>
            </a:r>
            <a:r>
              <a:rPr kumimoji="1" lang="en-US" altLang="zh-CN" sz="2800" i="1" dirty="0">
                <a:solidFill>
                  <a:srgbClr val="3333CC"/>
                </a:solidFill>
                <a:ea typeface="宋体" panose="02010600030101010101" pitchFamily="2" charset="-122"/>
              </a:rPr>
              <a:t>r</a:t>
            </a:r>
            <a:r>
              <a:rPr kumimoji="1" lang="en-US" altLang="zh-CN" sz="2800" baseline="-25000" dirty="0">
                <a:solidFill>
                  <a:srgbClr val="3333CC"/>
                </a:solidFill>
                <a:ea typeface="宋体" panose="02010600030101010101" pitchFamily="2" charset="-122"/>
              </a:rPr>
              <a:t>1</a:t>
            </a:r>
            <a:r>
              <a:rPr kumimoji="1" lang="en-US" altLang="zh-CN" sz="2800" dirty="0">
                <a:solidFill>
                  <a:srgbClr val="3333CC"/>
                </a:solidFill>
                <a:ea typeface="宋体" panose="02010600030101010101" pitchFamily="2" charset="-122"/>
              </a:rPr>
              <a:t>=1.2m</a:t>
            </a:r>
            <a:r>
              <a:rPr kumimoji="1" lang="zh-CN" altLang="en-US" sz="2800" dirty="0">
                <a:solidFill>
                  <a:srgbClr val="3333CC"/>
                </a:solidFill>
                <a:ea typeface="宋体" panose="02010600030101010101" pitchFamily="2" charset="-122"/>
              </a:rPr>
              <a:t>，          </a:t>
            </a:r>
          </a:p>
          <a:p>
            <a:pPr eaLnBrk="1" hangingPunct="1">
              <a:buFontTx/>
              <a:buNone/>
            </a:pPr>
            <a:r>
              <a:rPr kumimoji="1" lang="zh-CN" altLang="en-US" sz="2800" dirty="0">
                <a:solidFill>
                  <a:srgbClr val="3333CC"/>
                </a:solidFill>
                <a:ea typeface="宋体" panose="02010600030101010101" pitchFamily="2" charset="-122"/>
              </a:rPr>
              <a:t>         </a:t>
            </a:r>
            <a:r>
              <a:rPr kumimoji="1" lang="en-US" altLang="zh-CN" sz="2800" i="1" dirty="0">
                <a:solidFill>
                  <a:srgbClr val="3333CC"/>
                </a:solidFill>
                <a:ea typeface="宋体" panose="02010600030101010101" pitchFamily="2" charset="-122"/>
              </a:rPr>
              <a:t>BC</a:t>
            </a:r>
            <a:r>
              <a:rPr kumimoji="1" lang="en-US" altLang="zh-CN" sz="2800" dirty="0">
                <a:solidFill>
                  <a:srgbClr val="3333CC"/>
                </a:solidFill>
                <a:ea typeface="宋体" panose="02010600030101010101" pitchFamily="2" charset="-122"/>
              </a:rPr>
              <a:t>=</a:t>
            </a:r>
            <a:r>
              <a:rPr kumimoji="1" lang="en-US" altLang="zh-CN" sz="2800" i="1" dirty="0">
                <a:solidFill>
                  <a:srgbClr val="3333CC"/>
                </a:solidFill>
                <a:ea typeface="宋体" panose="02010600030101010101" pitchFamily="2" charset="-122"/>
              </a:rPr>
              <a:t>r</a:t>
            </a:r>
            <a:r>
              <a:rPr kumimoji="1" lang="en-US" altLang="zh-CN" sz="2800" baseline="-25000" dirty="0">
                <a:solidFill>
                  <a:srgbClr val="3333CC"/>
                </a:solidFill>
                <a:ea typeface="宋体" panose="02010600030101010101" pitchFamily="2" charset="-122"/>
              </a:rPr>
              <a:t>2</a:t>
            </a:r>
            <a:r>
              <a:rPr kumimoji="1" lang="en-US" altLang="zh-CN" sz="2800" dirty="0">
                <a:solidFill>
                  <a:srgbClr val="3333CC"/>
                </a:solidFill>
                <a:ea typeface="宋体" panose="02010600030101010101" pitchFamily="2" charset="-122"/>
              </a:rPr>
              <a:t>=0.5m</a:t>
            </a:r>
            <a:r>
              <a:rPr kumimoji="1" lang="zh-CN" altLang="en-US" sz="2800" dirty="0">
                <a:solidFill>
                  <a:srgbClr val="3333CC"/>
                </a:solidFill>
                <a:ea typeface="宋体" panose="02010600030101010101" pitchFamily="2" charset="-122"/>
              </a:rPr>
              <a:t>，试求作用在电荷</a:t>
            </a:r>
            <a:r>
              <a:rPr kumimoji="1" lang="en-US" altLang="zh-CN" sz="2800" i="1" dirty="0">
                <a:solidFill>
                  <a:srgbClr val="3333CC"/>
                </a:solidFill>
                <a:ea typeface="宋体" panose="02010600030101010101" pitchFamily="2" charset="-122"/>
              </a:rPr>
              <a:t>q</a:t>
            </a:r>
            <a:r>
              <a:rPr kumimoji="1" lang="en-US" altLang="zh-CN" sz="2800" baseline="-25000" dirty="0">
                <a:solidFill>
                  <a:srgbClr val="3333CC"/>
                </a:solidFill>
                <a:ea typeface="宋体" panose="02010600030101010101" pitchFamily="2" charset="-122"/>
              </a:rPr>
              <a:t>3</a:t>
            </a:r>
            <a:r>
              <a:rPr kumimoji="1" lang="zh-CN" altLang="en-US" sz="2800" dirty="0">
                <a:solidFill>
                  <a:srgbClr val="3333CC"/>
                </a:solidFill>
                <a:ea typeface="宋体" panose="02010600030101010101" pitchFamily="2" charset="-122"/>
              </a:rPr>
              <a:t>上的合力。</a:t>
            </a:r>
          </a:p>
        </p:txBody>
      </p:sp>
      <p:grpSp>
        <p:nvGrpSpPr>
          <p:cNvPr id="4" name="Group 12"/>
          <p:cNvGrpSpPr>
            <a:grpSpLocks/>
          </p:cNvGrpSpPr>
          <p:nvPr/>
        </p:nvGrpSpPr>
        <p:grpSpPr bwMode="auto">
          <a:xfrm>
            <a:off x="4648200" y="1781175"/>
            <a:ext cx="4241800" cy="2409825"/>
            <a:chOff x="2928" y="1122"/>
            <a:chExt cx="2672" cy="1518"/>
          </a:xfrm>
        </p:grpSpPr>
        <p:sp>
          <p:nvSpPr>
            <p:cNvPr id="17428" name="Line 13"/>
            <p:cNvSpPr>
              <a:spLocks noChangeShapeType="1"/>
            </p:cNvSpPr>
            <p:nvPr/>
          </p:nvSpPr>
          <p:spPr bwMode="auto">
            <a:xfrm flipH="1">
              <a:off x="4864" y="2169"/>
              <a:ext cx="192" cy="0"/>
            </a:xfrm>
            <a:prstGeom prst="line">
              <a:avLst/>
            </a:prstGeom>
            <a:noFill/>
            <a:ln w="38100" cap="sq">
              <a:solidFill>
                <a:srgbClr val="3333CC"/>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9" name="Line 14"/>
            <p:cNvSpPr>
              <a:spLocks noChangeShapeType="1"/>
            </p:cNvSpPr>
            <p:nvPr/>
          </p:nvSpPr>
          <p:spPr bwMode="auto">
            <a:xfrm>
              <a:off x="4864" y="2169"/>
              <a:ext cx="0" cy="192"/>
            </a:xfrm>
            <a:prstGeom prst="line">
              <a:avLst/>
            </a:prstGeom>
            <a:noFill/>
            <a:ln w="38100" cap="sq">
              <a:solidFill>
                <a:srgbClr val="3333CC"/>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0" name="Text Box 15"/>
            <p:cNvSpPr txBox="1">
              <a:spLocks noChangeArrowheads="1"/>
            </p:cNvSpPr>
            <p:nvPr/>
          </p:nvSpPr>
          <p:spPr bwMode="auto">
            <a:xfrm>
              <a:off x="2944" y="2313"/>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zh-CN" sz="2800" i="1">
                  <a:solidFill>
                    <a:srgbClr val="3333CC"/>
                  </a:solidFill>
                  <a:ea typeface="宋体" panose="02010600030101010101" pitchFamily="2" charset="-122"/>
                </a:rPr>
                <a:t>A</a:t>
              </a:r>
            </a:p>
          </p:txBody>
        </p:sp>
        <p:sp>
          <p:nvSpPr>
            <p:cNvPr id="17431" name="Text Box 16"/>
            <p:cNvSpPr txBox="1">
              <a:spLocks noChangeArrowheads="1"/>
            </p:cNvSpPr>
            <p:nvPr/>
          </p:nvSpPr>
          <p:spPr bwMode="auto">
            <a:xfrm>
              <a:off x="4096" y="2313"/>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zh-CN" sz="2800" i="1">
                  <a:solidFill>
                    <a:srgbClr val="3333CC"/>
                  </a:solidFill>
                  <a:ea typeface="宋体" panose="02010600030101010101" pitchFamily="2" charset="-122"/>
                </a:rPr>
                <a:t>r</a:t>
              </a:r>
              <a:r>
                <a:rPr kumimoji="1" lang="en-US" altLang="zh-CN" sz="2800" baseline="-25000">
                  <a:solidFill>
                    <a:srgbClr val="3333CC"/>
                  </a:solidFill>
                  <a:ea typeface="宋体" panose="02010600030101010101" pitchFamily="2" charset="-122"/>
                </a:rPr>
                <a:t>1</a:t>
              </a:r>
              <a:endParaRPr kumimoji="1" lang="en-US" altLang="zh-CN" sz="2800">
                <a:solidFill>
                  <a:srgbClr val="3333CC"/>
                </a:solidFill>
                <a:ea typeface="宋体" panose="02010600030101010101" pitchFamily="2" charset="-122"/>
              </a:endParaRPr>
            </a:p>
          </p:txBody>
        </p:sp>
        <p:sp>
          <p:nvSpPr>
            <p:cNvPr id="17432" name="Line 17"/>
            <p:cNvSpPr>
              <a:spLocks noChangeShapeType="1"/>
            </p:cNvSpPr>
            <p:nvPr/>
          </p:nvSpPr>
          <p:spPr bwMode="auto">
            <a:xfrm>
              <a:off x="3136" y="2361"/>
              <a:ext cx="1920" cy="0"/>
            </a:xfrm>
            <a:prstGeom prst="line">
              <a:avLst/>
            </a:prstGeom>
            <a:noFill/>
            <a:ln w="38100" cap="sq">
              <a:solidFill>
                <a:srgbClr val="3333CC"/>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3" name="Line 18"/>
            <p:cNvSpPr>
              <a:spLocks noChangeShapeType="1"/>
            </p:cNvSpPr>
            <p:nvPr/>
          </p:nvSpPr>
          <p:spPr bwMode="auto">
            <a:xfrm flipV="1">
              <a:off x="5056" y="1497"/>
              <a:ext cx="0" cy="864"/>
            </a:xfrm>
            <a:prstGeom prst="line">
              <a:avLst/>
            </a:prstGeom>
            <a:noFill/>
            <a:ln w="38100" cap="sq">
              <a:solidFill>
                <a:srgbClr val="3333CC"/>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4" name="Line 19"/>
            <p:cNvSpPr>
              <a:spLocks noChangeShapeType="1"/>
            </p:cNvSpPr>
            <p:nvPr/>
          </p:nvSpPr>
          <p:spPr bwMode="auto">
            <a:xfrm flipV="1">
              <a:off x="3136" y="1497"/>
              <a:ext cx="1920" cy="864"/>
            </a:xfrm>
            <a:prstGeom prst="line">
              <a:avLst/>
            </a:prstGeom>
            <a:noFill/>
            <a:ln w="38100">
              <a:solidFill>
                <a:srgbClr val="3333CC"/>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5" name="Text Box 20"/>
            <p:cNvSpPr txBox="1">
              <a:spLocks noChangeArrowheads="1"/>
            </p:cNvSpPr>
            <p:nvPr/>
          </p:nvSpPr>
          <p:spPr bwMode="auto">
            <a:xfrm>
              <a:off x="2928" y="1929"/>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zh-CN" sz="2800" i="1">
                  <a:solidFill>
                    <a:srgbClr val="3333CC"/>
                  </a:solidFill>
                  <a:ea typeface="宋体" panose="02010600030101010101" pitchFamily="2" charset="-122"/>
                </a:rPr>
                <a:t>q</a:t>
              </a:r>
              <a:r>
                <a:rPr kumimoji="1" lang="en-US" altLang="zh-CN" sz="2800" baseline="-25000">
                  <a:solidFill>
                    <a:srgbClr val="3333CC"/>
                  </a:solidFill>
                  <a:ea typeface="宋体" panose="02010600030101010101" pitchFamily="2" charset="-122"/>
                </a:rPr>
                <a:t>1</a:t>
              </a:r>
              <a:endParaRPr kumimoji="1" lang="en-US" altLang="zh-CN" sz="2800">
                <a:solidFill>
                  <a:srgbClr val="3333CC"/>
                </a:solidFill>
                <a:ea typeface="宋体" panose="02010600030101010101" pitchFamily="2" charset="-122"/>
              </a:endParaRPr>
            </a:p>
          </p:txBody>
        </p:sp>
        <p:sp>
          <p:nvSpPr>
            <p:cNvPr id="17436" name="Text Box 21"/>
            <p:cNvSpPr txBox="1">
              <a:spLocks noChangeArrowheads="1"/>
            </p:cNvSpPr>
            <p:nvPr/>
          </p:nvSpPr>
          <p:spPr bwMode="auto">
            <a:xfrm>
              <a:off x="4800" y="2313"/>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zh-CN" sz="2800" i="1">
                  <a:solidFill>
                    <a:srgbClr val="3333CC"/>
                  </a:solidFill>
                  <a:ea typeface="宋体" panose="02010600030101010101" pitchFamily="2" charset="-122"/>
                </a:rPr>
                <a:t>q</a:t>
              </a:r>
              <a:r>
                <a:rPr kumimoji="1" lang="en-US" altLang="zh-CN" sz="2800" baseline="-25000">
                  <a:solidFill>
                    <a:srgbClr val="3333CC"/>
                  </a:solidFill>
                  <a:ea typeface="宋体" panose="02010600030101010101" pitchFamily="2" charset="-122"/>
                </a:rPr>
                <a:t>3 </a:t>
              </a:r>
              <a:r>
                <a:rPr kumimoji="1" lang="en-US" altLang="zh-CN" sz="2800" i="1">
                  <a:solidFill>
                    <a:srgbClr val="3333CC"/>
                  </a:solidFill>
                  <a:ea typeface="宋体" panose="02010600030101010101" pitchFamily="2" charset="-122"/>
                </a:rPr>
                <a:t>C</a:t>
              </a:r>
            </a:p>
          </p:txBody>
        </p:sp>
        <p:sp>
          <p:nvSpPr>
            <p:cNvPr id="17437" name="Text Box 22"/>
            <p:cNvSpPr txBox="1">
              <a:spLocks noChangeArrowheads="1"/>
            </p:cNvSpPr>
            <p:nvPr/>
          </p:nvSpPr>
          <p:spPr bwMode="auto">
            <a:xfrm>
              <a:off x="4800" y="1122"/>
              <a:ext cx="8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zh-CN" sz="2800" i="1">
                  <a:solidFill>
                    <a:srgbClr val="3333CC"/>
                  </a:solidFill>
                  <a:ea typeface="宋体" panose="02010600030101010101" pitchFamily="2" charset="-122"/>
                </a:rPr>
                <a:t>q</a:t>
              </a:r>
              <a:r>
                <a:rPr kumimoji="1" lang="en-US" altLang="zh-CN" sz="2800" baseline="-25000">
                  <a:solidFill>
                    <a:srgbClr val="3333CC"/>
                  </a:solidFill>
                  <a:ea typeface="宋体" panose="02010600030101010101" pitchFamily="2" charset="-122"/>
                </a:rPr>
                <a:t>2 </a:t>
              </a:r>
              <a:r>
                <a:rPr kumimoji="1" lang="en-US" altLang="zh-CN" sz="2800" i="1">
                  <a:solidFill>
                    <a:srgbClr val="3333CC"/>
                  </a:solidFill>
                  <a:ea typeface="宋体" panose="02010600030101010101" pitchFamily="2" charset="-122"/>
                </a:rPr>
                <a:t>B</a:t>
              </a:r>
            </a:p>
          </p:txBody>
        </p:sp>
        <p:sp>
          <p:nvSpPr>
            <p:cNvPr id="17438" name="Text Box 23"/>
            <p:cNvSpPr txBox="1">
              <a:spLocks noChangeArrowheads="1"/>
            </p:cNvSpPr>
            <p:nvPr/>
          </p:nvSpPr>
          <p:spPr bwMode="auto">
            <a:xfrm>
              <a:off x="4800" y="1737"/>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zh-CN" sz="2800" i="1">
                  <a:solidFill>
                    <a:srgbClr val="3333CC"/>
                  </a:solidFill>
                  <a:ea typeface="宋体" panose="02010600030101010101" pitchFamily="2" charset="-122"/>
                </a:rPr>
                <a:t>r</a:t>
              </a:r>
              <a:r>
                <a:rPr kumimoji="1" lang="en-US" altLang="zh-CN" sz="2800" baseline="-25000">
                  <a:solidFill>
                    <a:srgbClr val="3333CC"/>
                  </a:solidFill>
                  <a:ea typeface="宋体" panose="02010600030101010101" pitchFamily="2" charset="-122"/>
                </a:rPr>
                <a:t>2</a:t>
              </a:r>
              <a:endParaRPr kumimoji="1" lang="en-US" altLang="zh-CN" sz="2800">
                <a:solidFill>
                  <a:srgbClr val="3333CC"/>
                </a:solidFill>
                <a:ea typeface="宋体" panose="02010600030101010101" pitchFamily="2" charset="-122"/>
              </a:endParaRPr>
            </a:p>
          </p:txBody>
        </p:sp>
      </p:grpSp>
      <p:sp>
        <p:nvSpPr>
          <p:cNvPr id="42008" name="Text Box 24"/>
          <p:cNvSpPr txBox="1">
            <a:spLocks noChangeArrowheads="1"/>
          </p:cNvSpPr>
          <p:nvPr/>
        </p:nvSpPr>
        <p:spPr bwMode="auto">
          <a:xfrm>
            <a:off x="304800" y="2209800"/>
            <a:ext cx="434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zh-CN" altLang="en-US" sz="2800" dirty="0">
                <a:solidFill>
                  <a:srgbClr val="3333CC"/>
                </a:solidFill>
                <a:ea typeface="宋体" panose="02010600030101010101" pitchFamily="2" charset="-122"/>
              </a:rPr>
              <a:t>解</a:t>
            </a:r>
            <a:r>
              <a:rPr kumimoji="1" lang="en-US" altLang="zh-CN" sz="2800" dirty="0">
                <a:solidFill>
                  <a:srgbClr val="3333CC"/>
                </a:solidFill>
                <a:ea typeface="宋体" panose="02010600030101010101" pitchFamily="2" charset="-122"/>
              </a:rPr>
              <a:t>: </a:t>
            </a:r>
            <a:r>
              <a:rPr kumimoji="1" lang="en-US" altLang="zh-CN" sz="2800" i="1" dirty="0">
                <a:solidFill>
                  <a:srgbClr val="3333CC"/>
                </a:solidFill>
                <a:ea typeface="宋体" panose="02010600030101010101" pitchFamily="2" charset="-122"/>
              </a:rPr>
              <a:t>q</a:t>
            </a:r>
            <a:r>
              <a:rPr kumimoji="1" lang="en-US" altLang="zh-CN" sz="2800" baseline="-25000" dirty="0">
                <a:solidFill>
                  <a:srgbClr val="3333CC"/>
                </a:solidFill>
                <a:ea typeface="宋体" panose="02010600030101010101" pitchFamily="2" charset="-122"/>
              </a:rPr>
              <a:t>1</a:t>
            </a:r>
            <a:r>
              <a:rPr kumimoji="1" lang="zh-CN" altLang="en-US" sz="2800" dirty="0">
                <a:solidFill>
                  <a:srgbClr val="3333CC"/>
                </a:solidFill>
                <a:ea typeface="宋体" panose="02010600030101010101" pitchFamily="2" charset="-122"/>
              </a:rPr>
              <a:t>和</a:t>
            </a:r>
            <a:r>
              <a:rPr kumimoji="1" lang="en-US" altLang="zh-CN" sz="2800" i="1" dirty="0">
                <a:solidFill>
                  <a:srgbClr val="3333CC"/>
                </a:solidFill>
                <a:ea typeface="宋体" panose="02010600030101010101" pitchFamily="2" charset="-122"/>
              </a:rPr>
              <a:t>q</a:t>
            </a:r>
            <a:r>
              <a:rPr kumimoji="1" lang="en-US" altLang="zh-CN" sz="2800" baseline="-25000" dirty="0">
                <a:solidFill>
                  <a:srgbClr val="3333CC"/>
                </a:solidFill>
                <a:ea typeface="宋体" panose="02010600030101010101" pitchFamily="2" charset="-122"/>
              </a:rPr>
              <a:t>3</a:t>
            </a:r>
            <a:r>
              <a:rPr kumimoji="1" lang="zh-CN" altLang="en-US" sz="2800" dirty="0">
                <a:solidFill>
                  <a:srgbClr val="3333CC"/>
                </a:solidFill>
                <a:ea typeface="宋体" panose="02010600030101010101" pitchFamily="2" charset="-122"/>
              </a:rPr>
              <a:t>之间的力是</a:t>
            </a:r>
            <a:r>
              <a:rPr kumimoji="1" lang="zh-CN" altLang="en-US" sz="2800" dirty="0">
                <a:solidFill>
                  <a:srgbClr val="CC3300"/>
                </a:solidFill>
                <a:ea typeface="宋体" panose="02010600030101010101" pitchFamily="2" charset="-122"/>
              </a:rPr>
              <a:t>斥力</a:t>
            </a:r>
            <a:r>
              <a:rPr kumimoji="1" lang="en-US" altLang="zh-CN" sz="2400" dirty="0">
                <a:solidFill>
                  <a:srgbClr val="3333CC"/>
                </a:solidFill>
                <a:ea typeface="宋体" panose="02010600030101010101" pitchFamily="2" charset="-122"/>
              </a:rPr>
              <a:t>,</a:t>
            </a:r>
            <a:endParaRPr kumimoji="1" lang="en-US" altLang="zh-CN" sz="2400" b="0" dirty="0">
              <a:solidFill>
                <a:srgbClr val="3333CC"/>
              </a:solidFill>
              <a:ea typeface="宋体" panose="02010600030101010101" pitchFamily="2" charset="-122"/>
            </a:endParaRPr>
          </a:p>
        </p:txBody>
      </p:sp>
      <p:sp>
        <p:nvSpPr>
          <p:cNvPr id="42009" name="Text Box 25"/>
          <p:cNvSpPr txBox="1">
            <a:spLocks noChangeArrowheads="1"/>
          </p:cNvSpPr>
          <p:nvPr/>
        </p:nvSpPr>
        <p:spPr bwMode="auto">
          <a:xfrm>
            <a:off x="762000" y="2833688"/>
            <a:ext cx="4419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en-US" altLang="zh-CN" sz="2800" i="1">
                <a:solidFill>
                  <a:srgbClr val="3333CC"/>
                </a:solidFill>
                <a:ea typeface="宋体" panose="02010600030101010101" pitchFamily="2" charset="-122"/>
              </a:rPr>
              <a:t>q</a:t>
            </a:r>
            <a:r>
              <a:rPr kumimoji="1" lang="en-US" altLang="zh-CN" sz="2800" baseline="-25000">
                <a:solidFill>
                  <a:srgbClr val="3333CC"/>
                </a:solidFill>
                <a:ea typeface="宋体" panose="02010600030101010101" pitchFamily="2" charset="-122"/>
              </a:rPr>
              <a:t>2</a:t>
            </a:r>
            <a:r>
              <a:rPr kumimoji="1" lang="zh-CN" altLang="en-US" sz="2800">
                <a:solidFill>
                  <a:srgbClr val="3333CC"/>
                </a:solidFill>
                <a:ea typeface="宋体" panose="02010600030101010101" pitchFamily="2" charset="-122"/>
              </a:rPr>
              <a:t>和</a:t>
            </a:r>
            <a:r>
              <a:rPr kumimoji="1" lang="en-US" altLang="zh-CN" sz="2800" i="1">
                <a:solidFill>
                  <a:srgbClr val="3333CC"/>
                </a:solidFill>
                <a:ea typeface="宋体" panose="02010600030101010101" pitchFamily="2" charset="-122"/>
              </a:rPr>
              <a:t>q</a:t>
            </a:r>
            <a:r>
              <a:rPr kumimoji="1" lang="en-US" altLang="zh-CN" sz="2800" baseline="-25000">
                <a:solidFill>
                  <a:srgbClr val="3333CC"/>
                </a:solidFill>
                <a:ea typeface="宋体" panose="02010600030101010101" pitchFamily="2" charset="-122"/>
              </a:rPr>
              <a:t>3</a:t>
            </a:r>
            <a:r>
              <a:rPr kumimoji="1" lang="zh-CN" altLang="en-US" sz="2800">
                <a:solidFill>
                  <a:srgbClr val="3333CC"/>
                </a:solidFill>
                <a:ea typeface="宋体" panose="02010600030101010101" pitchFamily="2" charset="-122"/>
              </a:rPr>
              <a:t>之间的力是</a:t>
            </a:r>
            <a:r>
              <a:rPr kumimoji="1" lang="zh-CN" altLang="en-US" sz="2800">
                <a:solidFill>
                  <a:srgbClr val="CC3300"/>
                </a:solidFill>
                <a:ea typeface="宋体" panose="02010600030101010101" pitchFamily="2" charset="-122"/>
              </a:rPr>
              <a:t>引力</a:t>
            </a:r>
            <a:r>
              <a:rPr kumimoji="1" lang="zh-CN" altLang="en-US" sz="2400" b="0">
                <a:solidFill>
                  <a:srgbClr val="3333CC"/>
                </a:solidFill>
                <a:ea typeface="宋体" panose="02010600030101010101" pitchFamily="2" charset="-122"/>
              </a:rPr>
              <a:t>。</a:t>
            </a:r>
          </a:p>
        </p:txBody>
      </p:sp>
      <mc:AlternateContent xmlns:mc="http://schemas.openxmlformats.org/markup-compatibility/2006" xmlns:a14="http://schemas.microsoft.com/office/drawing/2010/main">
        <mc:Choice Requires="a14">
          <p:sp>
            <p:nvSpPr>
              <p:cNvPr id="42010" name="Object 26"/>
              <p:cNvSpPr txBox="1"/>
              <p:nvPr/>
            </p:nvSpPr>
            <p:spPr bwMode="auto">
              <a:xfrm>
                <a:off x="457200" y="4287838"/>
                <a:ext cx="3873500" cy="1089025"/>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𝑞</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𝑞</m:t>
                              </m:r>
                            </m:e>
                            <m:sub>
                              <m:r>
                                <a:rPr lang="zh-CN" altLang="en-US" i="1">
                                  <a:solidFill>
                                    <a:srgbClr val="000000"/>
                                  </a:solidFill>
                                  <a:latin typeface="Cambria Math" panose="02040503050406030204" pitchFamily="18" charset="0"/>
                                </a:rPr>
                                <m:t>3</m:t>
                              </m:r>
                            </m:sub>
                          </m:sSub>
                        </m:num>
                        <m:den>
                          <m:r>
                            <a:rPr lang="zh-CN" altLang="en-US" i="1">
                              <a:solidFill>
                                <a:srgbClr val="000000"/>
                              </a:solidFill>
                              <a:latin typeface="Cambria Math" panose="02040503050406030204" pitchFamily="18" charset="0"/>
                            </a:rPr>
                            <m:t>4</m:t>
                          </m:r>
                          <m:r>
                            <m:rPr>
                              <m:sty m:val="p"/>
                            </m:rPr>
                            <a:rPr lang="zh-CN" altLang="en-US" i="0">
                              <a:solidFill>
                                <a:srgbClr val="000000"/>
                              </a:solidFill>
                              <a:latin typeface="Cambria Math" panose="02040503050406030204" pitchFamily="18" charset="0"/>
                            </a:rPr>
                            <m:t>π</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𝜀</m:t>
                              </m:r>
                            </m:e>
                            <m:sub>
                              <m:r>
                                <a:rPr lang="zh-CN" altLang="en-US" i="1">
                                  <a:solidFill>
                                    <a:srgbClr val="000000"/>
                                  </a:solidFill>
                                  <a:latin typeface="Cambria Math" panose="02040503050406030204" pitchFamily="18" charset="0"/>
                                </a:rPr>
                                <m:t>0</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2</m:t>
                              </m:r>
                            </m:sup>
                          </m:sSubSup>
                        </m:den>
                      </m:f>
                      <m:r>
                        <a:rPr lang="zh-CN" altLang="en-US" i="1">
                          <a:solidFill>
                            <a:srgbClr val="000000"/>
                          </a:solidFill>
                          <a:latin typeface="Cambria Math" panose="02040503050406030204" pitchFamily="18" charset="0"/>
                        </a:rPr>
                        <m:t>=1.</m:t>
                      </m:r>
                      <m:r>
                        <a:rPr lang="zh-CN" altLang="en-US" i="0">
                          <a:solidFill>
                            <a:srgbClr val="000000"/>
                          </a:solidFill>
                          <a:latin typeface="Cambria Math" panose="02040503050406030204" pitchFamily="18" charset="0"/>
                        </a:rPr>
                        <m:t>9</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3</m:t>
                          </m:r>
                        </m:sup>
                      </m:sSup>
                      <m:r>
                        <m:rPr>
                          <m:sty m:val="p"/>
                        </m:rPr>
                        <a:rPr lang="zh-CN" altLang="en-US" i="0">
                          <a:solidFill>
                            <a:srgbClr val="000000"/>
                          </a:solidFill>
                          <a:latin typeface="Cambria Math" panose="02040503050406030204" pitchFamily="18" charset="0"/>
                        </a:rPr>
                        <m:t>N</m:t>
                      </m:r>
                    </m:oMath>
                  </m:oMathPara>
                </a14:m>
                <a:endParaRPr lang="zh-CN" altLang="en-US"/>
              </a:p>
            </p:txBody>
          </p:sp>
        </mc:Choice>
        <mc:Fallback xmlns="">
          <p:sp>
            <p:nvSpPr>
              <p:cNvPr id="42010" name="Object 26"/>
              <p:cNvSpPr txBox="1">
                <a:spLocks noRot="1" noChangeAspect="1" noMove="1" noResize="1" noEditPoints="1" noAdjustHandles="1" noChangeArrowheads="1" noChangeShapeType="1" noTextEdit="1"/>
              </p:cNvSpPr>
              <p:nvPr/>
            </p:nvSpPr>
            <p:spPr bwMode="auto">
              <a:xfrm>
                <a:off x="457200" y="4287838"/>
                <a:ext cx="3873500" cy="1089025"/>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011" name="Object 27"/>
              <p:cNvSpPr txBox="1"/>
              <p:nvPr/>
            </p:nvSpPr>
            <p:spPr bwMode="auto">
              <a:xfrm>
                <a:off x="4940300" y="4267200"/>
                <a:ext cx="4044950" cy="1119188"/>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𝑞</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𝑞</m:t>
                              </m:r>
                            </m:e>
                            <m:sub>
                              <m:r>
                                <a:rPr lang="zh-CN" altLang="en-US" i="1">
                                  <a:solidFill>
                                    <a:srgbClr val="000000"/>
                                  </a:solidFill>
                                  <a:latin typeface="Cambria Math" panose="02040503050406030204" pitchFamily="18" charset="0"/>
                                </a:rPr>
                                <m:t>3</m:t>
                              </m:r>
                            </m:sub>
                          </m:sSub>
                        </m:num>
                        <m:den>
                          <m:r>
                            <a:rPr lang="zh-CN" altLang="en-US" i="1">
                              <a:solidFill>
                                <a:srgbClr val="000000"/>
                              </a:solidFill>
                              <a:latin typeface="Cambria Math" panose="02040503050406030204" pitchFamily="18" charset="0"/>
                            </a:rPr>
                            <m:t>4</m:t>
                          </m:r>
                          <m:r>
                            <m:rPr>
                              <m:sty m:val="p"/>
                            </m:rPr>
                            <a:rPr lang="zh-CN" altLang="en-US" i="0">
                              <a:solidFill>
                                <a:srgbClr val="000000"/>
                              </a:solidFill>
                              <a:latin typeface="Cambria Math" panose="02040503050406030204" pitchFamily="18" charset="0"/>
                            </a:rPr>
                            <m:t>π</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𝜀</m:t>
                              </m:r>
                            </m:e>
                            <m:sub>
                              <m:r>
                                <a:rPr lang="zh-CN" altLang="en-US" i="1">
                                  <a:solidFill>
                                    <a:srgbClr val="000000"/>
                                  </a:solidFill>
                                  <a:latin typeface="Cambria Math" panose="02040503050406030204" pitchFamily="18" charset="0"/>
                                </a:rPr>
                                <m:t>0</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2</m:t>
                              </m:r>
                            </m:sup>
                          </m:sSubSup>
                        </m:den>
                      </m:f>
                      <m:r>
                        <a:rPr lang="zh-CN" altLang="en-US" i="1">
                          <a:solidFill>
                            <a:srgbClr val="000000"/>
                          </a:solidFill>
                          <a:latin typeface="Cambria Math" panose="02040503050406030204" pitchFamily="18" charset="0"/>
                        </a:rPr>
                        <m:t>=3.6×1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3</m:t>
                          </m:r>
                        </m:sup>
                      </m:sSup>
                      <m:r>
                        <m:rPr>
                          <m:sty m:val="p"/>
                        </m:rPr>
                        <a:rPr lang="zh-CN" altLang="en-US" i="0">
                          <a:solidFill>
                            <a:srgbClr val="000000"/>
                          </a:solidFill>
                          <a:latin typeface="Cambria Math" panose="02040503050406030204" pitchFamily="18" charset="0"/>
                        </a:rPr>
                        <m:t>N</m:t>
                      </m:r>
                    </m:oMath>
                  </m:oMathPara>
                </a14:m>
                <a:endParaRPr lang="zh-CN" altLang="en-US"/>
              </a:p>
            </p:txBody>
          </p:sp>
        </mc:Choice>
        <mc:Fallback xmlns="">
          <p:sp>
            <p:nvSpPr>
              <p:cNvPr id="42011" name="Object 27"/>
              <p:cNvSpPr txBox="1">
                <a:spLocks noRot="1" noChangeAspect="1" noMove="1" noResize="1" noEditPoints="1" noAdjustHandles="1" noChangeArrowheads="1" noChangeShapeType="1" noTextEdit="1"/>
              </p:cNvSpPr>
              <p:nvPr/>
            </p:nvSpPr>
            <p:spPr bwMode="auto">
              <a:xfrm>
                <a:off x="4940300" y="4267200"/>
                <a:ext cx="4044950" cy="1119188"/>
              </a:xfrm>
              <a:prstGeom prst="rect">
                <a:avLst/>
              </a:prstGeom>
              <a:blipFill>
                <a:blip r:embed="rId5"/>
                <a:stretch>
                  <a:fillRect/>
                </a:stretch>
              </a:blipFill>
              <a:ln>
                <a:noFill/>
              </a:ln>
            </p:spPr>
            <p:txBody>
              <a:bodyPr/>
              <a:lstStyle/>
              <a:p>
                <a:r>
                  <a:rPr lang="zh-CN" altLang="en-US">
                    <a:noFill/>
                  </a:rPr>
                  <a:t> </a:t>
                </a:r>
              </a:p>
            </p:txBody>
          </p:sp>
        </mc:Fallback>
      </mc:AlternateContent>
      <p:sp>
        <p:nvSpPr>
          <p:cNvPr id="42012" name="Text Box 28"/>
          <p:cNvSpPr txBox="1">
            <a:spLocks noChangeArrowheads="1"/>
          </p:cNvSpPr>
          <p:nvPr/>
        </p:nvSpPr>
        <p:spPr bwMode="auto">
          <a:xfrm>
            <a:off x="990600" y="5323046"/>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zh-CN" altLang="en-US" sz="2800" dirty="0">
                <a:solidFill>
                  <a:srgbClr val="3333CC"/>
                </a:solidFill>
                <a:ea typeface="宋体" panose="02010600030101010101" pitchFamily="2" charset="-122"/>
              </a:rPr>
              <a:t>合力的大小</a:t>
            </a:r>
          </a:p>
        </p:txBody>
      </p:sp>
      <mc:AlternateContent xmlns:mc="http://schemas.openxmlformats.org/markup-compatibility/2006" xmlns:a14="http://schemas.microsoft.com/office/drawing/2010/main">
        <mc:Choice Requires="a14">
          <p:sp>
            <p:nvSpPr>
              <p:cNvPr id="42013" name="Object 29"/>
              <p:cNvSpPr txBox="1"/>
              <p:nvPr/>
            </p:nvSpPr>
            <p:spPr bwMode="auto">
              <a:xfrm>
                <a:off x="3225800" y="5195888"/>
                <a:ext cx="5156200" cy="823912"/>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𝐹</m:t>
                      </m:r>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2</m:t>
                              </m:r>
                            </m:sup>
                          </m:sSubSup>
                        </m:e>
                      </m:rad>
                      <m:r>
                        <a:rPr lang="zh-CN" altLang="en-US" i="1">
                          <a:solidFill>
                            <a:srgbClr val="000000"/>
                          </a:solidFill>
                          <a:latin typeface="Cambria Math" panose="02040503050406030204" pitchFamily="18" charset="0"/>
                        </a:rPr>
                        <m:t>=4.06×1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3</m:t>
                          </m:r>
                        </m:sup>
                      </m:sSup>
                      <m:r>
                        <m:rPr>
                          <m:sty m:val="p"/>
                        </m:rPr>
                        <a:rPr lang="zh-CN" altLang="en-US" i="0">
                          <a:solidFill>
                            <a:srgbClr val="000000"/>
                          </a:solidFill>
                          <a:latin typeface="Cambria Math" panose="02040503050406030204" pitchFamily="18" charset="0"/>
                        </a:rPr>
                        <m:t>N</m:t>
                      </m:r>
                    </m:oMath>
                  </m:oMathPara>
                </a14:m>
                <a:endParaRPr lang="zh-CN" altLang="en-US" dirty="0"/>
              </a:p>
            </p:txBody>
          </p:sp>
        </mc:Choice>
        <mc:Fallback xmlns="">
          <p:sp>
            <p:nvSpPr>
              <p:cNvPr id="42013" name="Object 29"/>
              <p:cNvSpPr txBox="1">
                <a:spLocks noRot="1" noChangeAspect="1" noMove="1" noResize="1" noEditPoints="1" noAdjustHandles="1" noChangeArrowheads="1" noChangeShapeType="1" noTextEdit="1"/>
              </p:cNvSpPr>
              <p:nvPr/>
            </p:nvSpPr>
            <p:spPr bwMode="auto">
              <a:xfrm>
                <a:off x="3225800" y="5195888"/>
                <a:ext cx="5156200" cy="823912"/>
              </a:xfrm>
              <a:prstGeom prst="rect">
                <a:avLst/>
              </a:prstGeom>
              <a:blipFill>
                <a:blip r:embed="rId6"/>
                <a:stretch>
                  <a:fillRect/>
                </a:stretch>
              </a:blipFill>
              <a:ln>
                <a:noFill/>
              </a:ln>
            </p:spPr>
            <p:txBody>
              <a:bodyPr/>
              <a:lstStyle/>
              <a:p>
                <a:r>
                  <a:rPr lang="zh-CN" altLang="en-US">
                    <a:noFill/>
                  </a:rPr>
                  <a:t> </a:t>
                </a:r>
              </a:p>
            </p:txBody>
          </p:sp>
        </mc:Fallback>
      </mc:AlternateContent>
      <p:sp>
        <p:nvSpPr>
          <p:cNvPr id="42014" name="Text Box 30"/>
          <p:cNvSpPr txBox="1">
            <a:spLocks noChangeArrowheads="1"/>
          </p:cNvSpPr>
          <p:nvPr/>
        </p:nvSpPr>
        <p:spPr bwMode="auto">
          <a:xfrm>
            <a:off x="685800" y="3581400"/>
            <a:ext cx="3644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zh-CN" altLang="en-US" sz="2800" dirty="0">
                <a:solidFill>
                  <a:srgbClr val="3333CC"/>
                </a:solidFill>
                <a:ea typeface="宋体" panose="02010600030101010101" pitchFamily="2" charset="-122"/>
              </a:rPr>
              <a:t>两个力的大小分别为</a:t>
            </a:r>
            <a:r>
              <a:rPr kumimoji="1" lang="en-US" altLang="zh-CN" sz="2400" dirty="0">
                <a:solidFill>
                  <a:srgbClr val="3333CC"/>
                </a:solidFill>
                <a:ea typeface="宋体" panose="02010600030101010101" pitchFamily="2" charset="-122"/>
              </a:rPr>
              <a:t>:</a:t>
            </a:r>
          </a:p>
        </p:txBody>
      </p:sp>
      <p:sp>
        <p:nvSpPr>
          <p:cNvPr id="42015" name="Rectangle 31"/>
          <p:cNvSpPr>
            <a:spLocks noChangeArrowheads="1"/>
          </p:cNvSpPr>
          <p:nvPr/>
        </p:nvSpPr>
        <p:spPr bwMode="auto">
          <a:xfrm>
            <a:off x="0" y="1752600"/>
            <a:ext cx="9144000" cy="76200"/>
          </a:xfrm>
          <a:prstGeom prst="rect">
            <a:avLst/>
          </a:prstGeom>
          <a:gradFill rotWithShape="0">
            <a:gsLst>
              <a:gs pos="0">
                <a:srgbClr val="00CC99"/>
              </a:gs>
              <a:gs pos="100000">
                <a:srgbClr val="00A179"/>
              </a:gs>
            </a:gsLst>
            <a:path path="shape">
              <a:fillToRect l="50000" t="50000" r="50000" b="50000"/>
            </a:path>
          </a:gradFill>
          <a:ln w="12700" cap="sq">
            <a:solidFill>
              <a:schemeClr val="tx1"/>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zh-CN" altLang="en-US" sz="2800">
              <a:ea typeface="宋体" panose="02010600030101010101" pitchFamily="2" charset="-122"/>
            </a:endParaRPr>
          </a:p>
        </p:txBody>
      </p:sp>
      <p:grpSp>
        <p:nvGrpSpPr>
          <p:cNvPr id="5" name="Group 32"/>
          <p:cNvGrpSpPr>
            <a:grpSpLocks/>
          </p:cNvGrpSpPr>
          <p:nvPr/>
        </p:nvGrpSpPr>
        <p:grpSpPr bwMode="auto">
          <a:xfrm>
            <a:off x="8026400" y="2833688"/>
            <a:ext cx="431800" cy="914400"/>
            <a:chOff x="5056" y="1785"/>
            <a:chExt cx="272" cy="576"/>
          </a:xfrm>
        </p:grpSpPr>
        <mc:AlternateContent xmlns:mc="http://schemas.openxmlformats.org/markup-compatibility/2006" xmlns:a14="http://schemas.microsoft.com/office/drawing/2010/main">
          <mc:Choice Requires="a14">
            <p:sp>
              <p:nvSpPr>
                <p:cNvPr id="17426" name="Object 33"/>
                <p:cNvSpPr txBox="1"/>
                <p:nvPr/>
              </p:nvSpPr>
              <p:spPr bwMode="auto">
                <a:xfrm>
                  <a:off x="5101" y="1785"/>
                  <a:ext cx="227" cy="264"/>
                </a:xfrm>
                <a:prstGeom prst="rect">
                  <a:avLst/>
                </a:prstGeom>
                <a:noFill/>
                <a:ln>
                  <a:noFill/>
                </a:ln>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𝐹</m:t>
                                </m:r>
                              </m:e>
                            </m:acc>
                          </m:e>
                          <m:sub>
                            <m:r>
                              <a:rPr lang="zh-CN" altLang="en-US" i="1">
                                <a:solidFill>
                                  <a:srgbClr val="000000"/>
                                </a:solidFill>
                                <a:latin typeface="Cambria Math" panose="02040503050406030204" pitchFamily="18" charset="0"/>
                              </a:rPr>
                              <m:t>2</m:t>
                            </m:r>
                          </m:sub>
                        </m:sSub>
                      </m:oMath>
                    </m:oMathPara>
                  </a14:m>
                  <a:endParaRPr lang="zh-CN" altLang="en-US"/>
                </a:p>
              </p:txBody>
            </p:sp>
          </mc:Choice>
          <mc:Fallback xmlns="">
            <p:sp>
              <p:nvSpPr>
                <p:cNvPr id="17426" name="Object 33"/>
                <p:cNvSpPr txBox="1">
                  <a:spLocks noRot="1" noChangeAspect="1" noMove="1" noResize="1" noEditPoints="1" noAdjustHandles="1" noChangeArrowheads="1" noChangeShapeType="1" noTextEdit="1"/>
                </p:cNvSpPr>
                <p:nvPr/>
              </p:nvSpPr>
              <p:spPr bwMode="auto">
                <a:xfrm>
                  <a:off x="5101" y="1785"/>
                  <a:ext cx="227" cy="264"/>
                </a:xfrm>
                <a:prstGeom prst="rect">
                  <a:avLst/>
                </a:prstGeom>
                <a:blipFill>
                  <a:blip r:embed="rId7"/>
                  <a:stretch>
                    <a:fillRect t="-5797" r="-10000"/>
                  </a:stretch>
                </a:blipFill>
                <a:ln>
                  <a:noFill/>
                </a:ln>
              </p:spPr>
              <p:txBody>
                <a:bodyPr/>
                <a:lstStyle/>
                <a:p>
                  <a:r>
                    <a:rPr lang="zh-CN" altLang="en-US">
                      <a:noFill/>
                    </a:rPr>
                    <a:t> </a:t>
                  </a:r>
                </a:p>
              </p:txBody>
            </p:sp>
          </mc:Fallback>
        </mc:AlternateContent>
        <p:sp>
          <p:nvSpPr>
            <p:cNvPr id="17427" name="Line 34"/>
            <p:cNvSpPr>
              <a:spLocks noChangeShapeType="1"/>
            </p:cNvSpPr>
            <p:nvPr/>
          </p:nvSpPr>
          <p:spPr bwMode="auto">
            <a:xfrm flipV="1">
              <a:off x="5056" y="1785"/>
              <a:ext cx="0" cy="576"/>
            </a:xfrm>
            <a:prstGeom prst="line">
              <a:avLst/>
            </a:prstGeom>
            <a:noFill/>
            <a:ln w="38100" cap="sq">
              <a:solidFill>
                <a:srgbClr val="CC33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2019" name="Text Box 35"/>
          <p:cNvSpPr txBox="1">
            <a:spLocks noChangeArrowheads="1"/>
          </p:cNvSpPr>
          <p:nvPr/>
        </p:nvSpPr>
        <p:spPr bwMode="auto">
          <a:xfrm>
            <a:off x="2187575" y="6122670"/>
            <a:ext cx="3756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zh-CN" altLang="en-US" sz="2800" dirty="0">
                <a:solidFill>
                  <a:srgbClr val="CC3300"/>
                </a:solidFill>
                <a:ea typeface="宋体" panose="02010600030101010101" pitchFamily="2" charset="-122"/>
              </a:rPr>
              <a:t>合力的方向如图所示。</a:t>
            </a:r>
          </a:p>
        </p:txBody>
      </p:sp>
      <p:sp>
        <p:nvSpPr>
          <p:cNvPr id="42020" name="Text Box 36"/>
          <p:cNvSpPr txBox="1">
            <a:spLocks noChangeArrowheads="1"/>
          </p:cNvSpPr>
          <p:nvPr/>
        </p:nvSpPr>
        <p:spPr bwMode="auto">
          <a:xfrm>
            <a:off x="5943600" y="6122669"/>
            <a:ext cx="304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kumimoji="1" lang="zh-CN" altLang="en-US" sz="2800" dirty="0">
                <a:solidFill>
                  <a:srgbClr val="CC3300"/>
                </a:solidFill>
                <a:ea typeface="宋体" panose="02010600030101010101" pitchFamily="2" charset="-122"/>
              </a:rPr>
              <a:t>要把角度给出来！</a:t>
            </a: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2008"/>
                                        </p:tgtEl>
                                        <p:attrNameLst>
                                          <p:attrName>style.visibility</p:attrName>
                                        </p:attrNameLst>
                                      </p:cBhvr>
                                      <p:to>
                                        <p:strVal val="visible"/>
                                      </p:to>
                                    </p:set>
                                    <p:animEffect transition="in" filter="fade">
                                      <p:cBhvr>
                                        <p:cTn id="21" dur="500"/>
                                        <p:tgtEl>
                                          <p:spTgt spid="4200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2009"/>
                                        </p:tgtEl>
                                        <p:attrNameLst>
                                          <p:attrName>style.visibility</p:attrName>
                                        </p:attrNameLst>
                                      </p:cBhvr>
                                      <p:to>
                                        <p:strVal val="visible"/>
                                      </p:to>
                                    </p:set>
                                    <p:animEffect transition="in" filter="fade">
                                      <p:cBhvr>
                                        <p:cTn id="24" dur="500"/>
                                        <p:tgtEl>
                                          <p:spTgt spid="4200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2014"/>
                                        </p:tgtEl>
                                        <p:attrNameLst>
                                          <p:attrName>style.visibility</p:attrName>
                                        </p:attrNameLst>
                                      </p:cBhvr>
                                      <p:to>
                                        <p:strVal val="visible"/>
                                      </p:to>
                                    </p:set>
                                    <p:animEffect transition="in" filter="fade">
                                      <p:cBhvr>
                                        <p:cTn id="29" dur="500"/>
                                        <p:tgtEl>
                                          <p:spTgt spid="420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010"/>
                                        </p:tgtEl>
                                        <p:attrNameLst>
                                          <p:attrName>style.visibility</p:attrName>
                                        </p:attrNameLst>
                                      </p:cBhvr>
                                      <p:to>
                                        <p:strVal val="visible"/>
                                      </p:to>
                                    </p:set>
                                    <p:animEffect transition="in" filter="fade">
                                      <p:cBhvr>
                                        <p:cTn id="32" dur="500"/>
                                        <p:tgtEl>
                                          <p:spTgt spid="420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2011"/>
                                        </p:tgtEl>
                                        <p:attrNameLst>
                                          <p:attrName>style.visibility</p:attrName>
                                        </p:attrNameLst>
                                      </p:cBhvr>
                                      <p:to>
                                        <p:strVal val="visible"/>
                                      </p:to>
                                    </p:set>
                                    <p:animEffect transition="in" filter="fade">
                                      <p:cBhvr>
                                        <p:cTn id="35" dur="500"/>
                                        <p:tgtEl>
                                          <p:spTgt spid="420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2012"/>
                                        </p:tgtEl>
                                        <p:attrNameLst>
                                          <p:attrName>style.visibility</p:attrName>
                                        </p:attrNameLst>
                                      </p:cBhvr>
                                      <p:to>
                                        <p:strVal val="visible"/>
                                      </p:to>
                                    </p:set>
                                    <p:animEffect transition="in" filter="fade">
                                      <p:cBhvr>
                                        <p:cTn id="40" dur="500"/>
                                        <p:tgtEl>
                                          <p:spTgt spid="420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013"/>
                                        </p:tgtEl>
                                        <p:attrNameLst>
                                          <p:attrName>style.visibility</p:attrName>
                                        </p:attrNameLst>
                                      </p:cBhvr>
                                      <p:to>
                                        <p:strVal val="visible"/>
                                      </p:to>
                                    </p:set>
                                    <p:animEffect transition="in" filter="fade">
                                      <p:cBhvr>
                                        <p:cTn id="43" dur="500"/>
                                        <p:tgtEl>
                                          <p:spTgt spid="420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019"/>
                                        </p:tgtEl>
                                        <p:attrNameLst>
                                          <p:attrName>style.visibility</p:attrName>
                                        </p:attrNameLst>
                                      </p:cBhvr>
                                      <p:to>
                                        <p:strVal val="visible"/>
                                      </p:to>
                                    </p:set>
                                    <p:animEffect transition="in" filter="fade">
                                      <p:cBhvr>
                                        <p:cTn id="48" dur="500"/>
                                        <p:tgtEl>
                                          <p:spTgt spid="420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2020"/>
                                        </p:tgtEl>
                                        <p:attrNameLst>
                                          <p:attrName>style.visibility</p:attrName>
                                        </p:attrNameLst>
                                      </p:cBhvr>
                                      <p:to>
                                        <p:strVal val="visible"/>
                                      </p:to>
                                    </p:set>
                                    <p:animEffect transition="in" filter="fade">
                                      <p:cBhvr>
                                        <p:cTn id="51" dur="500"/>
                                        <p:tgtEl>
                                          <p:spTgt spid="42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08" grpId="0"/>
      <p:bldP spid="42009" grpId="0"/>
      <p:bldP spid="42010" grpId="0"/>
      <p:bldP spid="42011" grpId="0"/>
      <p:bldP spid="42012" grpId="0"/>
      <p:bldP spid="42013" grpId="0"/>
      <p:bldP spid="42014" grpId="0"/>
      <p:bldP spid="42019" grpId="0"/>
      <p:bldP spid="420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A9C9E5E-6F74-CD79-9A25-018D306AB1D5}"/>
              </a:ext>
            </a:extLst>
          </p:cNvPr>
          <p:cNvSpPr txBox="1"/>
          <p:nvPr/>
        </p:nvSpPr>
        <p:spPr>
          <a:xfrm>
            <a:off x="195308" y="1047565"/>
            <a:ext cx="3406279" cy="646331"/>
          </a:xfrm>
          <a:prstGeom prst="rect">
            <a:avLst/>
          </a:prstGeom>
          <a:noFill/>
        </p:spPr>
        <p:txBody>
          <a:bodyPr wrap="square" rtlCol="0">
            <a:spAutoFit/>
          </a:bodyPr>
          <a:lstStyle/>
          <a:p>
            <a:r>
              <a:rPr lang="zh-CN" altLang="en-US" sz="3600" dirty="0">
                <a:ea typeface="微软雅黑" panose="020B0503020204020204" pitchFamily="34" charset="-122"/>
              </a:rPr>
              <a:t>本周作业：</a:t>
            </a:r>
          </a:p>
        </p:txBody>
      </p:sp>
      <p:sp>
        <p:nvSpPr>
          <p:cNvPr id="3" name="文本框 2">
            <a:extLst>
              <a:ext uri="{FF2B5EF4-FFF2-40B4-BE49-F238E27FC236}">
                <a16:creationId xmlns:a16="http://schemas.microsoft.com/office/drawing/2014/main" id="{4C6EE1C1-BC28-2861-946C-C610C93327A7}"/>
              </a:ext>
            </a:extLst>
          </p:cNvPr>
          <p:cNvSpPr txBox="1"/>
          <p:nvPr/>
        </p:nvSpPr>
        <p:spPr>
          <a:xfrm>
            <a:off x="1784412" y="2823100"/>
            <a:ext cx="5370990" cy="646331"/>
          </a:xfrm>
          <a:prstGeom prst="rect">
            <a:avLst/>
          </a:prstGeom>
          <a:noFill/>
        </p:spPr>
        <p:txBody>
          <a:bodyPr wrap="square" rtlCol="0">
            <a:spAutoFit/>
          </a:bodyPr>
          <a:lstStyle/>
          <a:p>
            <a:r>
              <a:rPr lang="zh-CN" altLang="en-US" sz="3600" b="0" dirty="0">
                <a:solidFill>
                  <a:srgbClr val="FF0000"/>
                </a:solidFill>
                <a:ea typeface="微软雅黑" panose="020B0503020204020204" pitchFamily="34" charset="-122"/>
              </a:rPr>
              <a:t>第三卷第一章习题</a:t>
            </a:r>
            <a:r>
              <a:rPr lang="en-US" altLang="zh-CN" sz="3600" b="0" dirty="0">
                <a:solidFill>
                  <a:srgbClr val="FF0000"/>
                </a:solidFill>
                <a:ea typeface="微软雅黑" panose="020B0503020204020204" pitchFamily="34" charset="-122"/>
              </a:rPr>
              <a:t>1-1</a:t>
            </a:r>
            <a:endParaRPr lang="zh-CN" altLang="en-US" sz="3600" b="0" dirty="0">
              <a:solidFill>
                <a:srgbClr val="FF0000"/>
              </a:solidFill>
              <a:ea typeface="微软雅黑" panose="020B0503020204020204" pitchFamily="34" charset="-122"/>
            </a:endParaRPr>
          </a:p>
        </p:txBody>
      </p:sp>
    </p:spTree>
    <p:extLst>
      <p:ext uri="{BB962C8B-B14F-4D97-AF65-F5344CB8AC3E}">
        <p14:creationId xmlns:p14="http://schemas.microsoft.com/office/powerpoint/2010/main" val="1889600637"/>
      </p:ext>
    </p:extLst>
  </p:cSld>
  <p:clrMapOvr>
    <a:masterClrMapping/>
  </p:clrMapOvr>
  <p:transition>
    <p:zoom dir="in"/>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B1EC082-5044-7F0B-4F5F-BAE457586D00}"/>
              </a:ext>
            </a:extLst>
          </p:cNvPr>
          <p:cNvSpPr txBox="1"/>
          <p:nvPr/>
        </p:nvSpPr>
        <p:spPr>
          <a:xfrm>
            <a:off x="0" y="4978400"/>
            <a:ext cx="9143999" cy="1879600"/>
          </a:xfrm>
          <a:prstGeom prst="rect">
            <a:avLst/>
          </a:prstGeom>
          <a:noFill/>
        </p:spPr>
        <p:txBody>
          <a:bodyPr wrap="square" rtlCol="0">
            <a:spAutoFit/>
          </a:bodyPr>
          <a:lstStyle/>
          <a:p>
            <a:r>
              <a:rPr lang="en-US" altLang="zh-CN" dirty="0">
                <a:hlinkClick r:id="rId2"/>
              </a:rPr>
              <a:t>https://www.bilibili.com/video/BV1uh411s78V/?spm_id_from=333.337.search-card.all.click&amp;vd_source=6f1b2d804f9e6d22d96ed0c63fc6468b</a:t>
            </a:r>
            <a:r>
              <a:rPr lang="en-US" altLang="zh-CN" dirty="0"/>
              <a:t> </a:t>
            </a:r>
            <a:endParaRPr lang="zh-CN" altLang="en-US" dirty="0"/>
          </a:p>
        </p:txBody>
      </p:sp>
      <p:sp>
        <p:nvSpPr>
          <p:cNvPr id="5" name="文本框 4">
            <a:extLst>
              <a:ext uri="{FF2B5EF4-FFF2-40B4-BE49-F238E27FC236}">
                <a16:creationId xmlns:a16="http://schemas.microsoft.com/office/drawing/2014/main" id="{B1FB440C-645E-522D-33F5-B925E3E48AB6}"/>
              </a:ext>
            </a:extLst>
          </p:cNvPr>
          <p:cNvSpPr txBox="1"/>
          <p:nvPr/>
        </p:nvSpPr>
        <p:spPr>
          <a:xfrm>
            <a:off x="0" y="228600"/>
            <a:ext cx="4334933" cy="523220"/>
          </a:xfrm>
          <a:prstGeom prst="rect">
            <a:avLst/>
          </a:prstGeom>
          <a:noFill/>
        </p:spPr>
        <p:txBody>
          <a:bodyPr wrap="square" rtlCol="0">
            <a:spAutoFit/>
          </a:bodyPr>
          <a:lstStyle/>
          <a:p>
            <a:r>
              <a:rPr lang="zh-CN" altLang="en-US" dirty="0">
                <a:latin typeface=""/>
                <a:ea typeface="微软雅黑" panose="020B0503020204020204" pitchFamily="34" charset="-122"/>
              </a:rPr>
              <a:t>“现代电学之父”</a:t>
            </a:r>
          </a:p>
        </p:txBody>
      </p:sp>
      <p:pic>
        <p:nvPicPr>
          <p:cNvPr id="7" name="图片 6">
            <a:extLst>
              <a:ext uri="{FF2B5EF4-FFF2-40B4-BE49-F238E27FC236}">
                <a16:creationId xmlns:a16="http://schemas.microsoft.com/office/drawing/2014/main" id="{2D410B04-FC71-5882-39AD-CF8E943F2E6C}"/>
              </a:ext>
            </a:extLst>
          </p:cNvPr>
          <p:cNvPicPr>
            <a:picLocks noChangeAspect="1"/>
          </p:cNvPicPr>
          <p:nvPr/>
        </p:nvPicPr>
        <p:blipFill>
          <a:blip r:embed="rId3"/>
          <a:stretch>
            <a:fillRect/>
          </a:stretch>
        </p:blipFill>
        <p:spPr>
          <a:xfrm>
            <a:off x="3358494" y="1010245"/>
            <a:ext cx="2410077" cy="3207060"/>
          </a:xfrm>
          <a:prstGeom prst="rect">
            <a:avLst/>
          </a:prstGeom>
        </p:spPr>
      </p:pic>
      <p:sp>
        <p:nvSpPr>
          <p:cNvPr id="8" name="文本框 7">
            <a:extLst>
              <a:ext uri="{FF2B5EF4-FFF2-40B4-BE49-F238E27FC236}">
                <a16:creationId xmlns:a16="http://schemas.microsoft.com/office/drawing/2014/main" id="{55638EC6-F63D-24B1-D19B-FA8CB14D39E2}"/>
              </a:ext>
            </a:extLst>
          </p:cNvPr>
          <p:cNvSpPr txBox="1"/>
          <p:nvPr/>
        </p:nvSpPr>
        <p:spPr>
          <a:xfrm>
            <a:off x="2857500" y="4319865"/>
            <a:ext cx="3619500" cy="400110"/>
          </a:xfrm>
          <a:prstGeom prst="rect">
            <a:avLst/>
          </a:prstGeom>
          <a:noFill/>
        </p:spPr>
        <p:txBody>
          <a:bodyPr wrap="square" rtlCol="0">
            <a:spAutoFit/>
          </a:bodyPr>
          <a:lstStyle/>
          <a:p>
            <a:r>
              <a:rPr lang="zh-CN" altLang="en-US" sz="2000" dirty="0">
                <a:latin typeface=""/>
                <a:ea typeface="微软雅黑" panose="020B0503020204020204" pitchFamily="34" charset="-122"/>
              </a:rPr>
              <a:t>迈克尔</a:t>
            </a:r>
            <a:r>
              <a:rPr lang="en-US" altLang="zh-CN" sz="2000" dirty="0">
                <a:latin typeface=""/>
                <a:ea typeface="微软雅黑" panose="020B0503020204020204" pitchFamily="34" charset="-122"/>
              </a:rPr>
              <a:t>·</a:t>
            </a:r>
            <a:r>
              <a:rPr lang="zh-CN" altLang="en-US" sz="2000" dirty="0">
                <a:latin typeface=""/>
                <a:ea typeface="微软雅黑" panose="020B0503020204020204" pitchFamily="34" charset="-122"/>
              </a:rPr>
              <a:t>法拉第 （</a:t>
            </a:r>
            <a:r>
              <a:rPr lang="en-US" altLang="zh-CN" sz="2000" dirty="0">
                <a:latin typeface=""/>
                <a:ea typeface="微软雅黑" panose="020B0503020204020204" pitchFamily="34" charset="-122"/>
              </a:rPr>
              <a:t>1791-1867</a:t>
            </a:r>
            <a:r>
              <a:rPr lang="zh-CN" altLang="en-US" sz="2000" dirty="0">
                <a:latin typeface=""/>
                <a:ea typeface="微软雅黑" panose="020B0503020204020204" pitchFamily="34" charset="-122"/>
              </a:rPr>
              <a:t>）</a:t>
            </a:r>
          </a:p>
        </p:txBody>
      </p:sp>
    </p:spTree>
    <p:extLst>
      <p:ext uri="{BB962C8B-B14F-4D97-AF65-F5344CB8AC3E}">
        <p14:creationId xmlns:p14="http://schemas.microsoft.com/office/powerpoint/2010/main" val="1781034286"/>
      </p:ext>
    </p:extLst>
  </p:cSld>
  <p:clrMapOvr>
    <a:masterClrMapping/>
  </p:clrMapOvr>
  <p:transition>
    <p:zoom dir="in"/>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5226" y="864215"/>
            <a:ext cx="8810199" cy="5078313"/>
          </a:xfrm>
          <a:prstGeom prst="rect">
            <a:avLst/>
          </a:prstGeom>
          <a:noFill/>
        </p:spPr>
        <p:txBody>
          <a:bodyPr wrap="square" rtlCol="0">
            <a:spAutoFit/>
          </a:bodyPr>
          <a:lstStyle/>
          <a:p>
            <a:r>
              <a:rPr lang="en-US" altLang="zh-CN" sz="3600" b="1" dirty="0">
                <a:solidFill>
                  <a:srgbClr val="C00000"/>
                </a:solidFill>
                <a:latin typeface="Times New Roman" panose="02020603050405020304" pitchFamily="18" charset="0"/>
                <a:ea typeface="KaiTi" panose="02010609060101010101" pitchFamily="49" charset="-122"/>
                <a:cs typeface="Times New Roman" panose="02020603050405020304" pitchFamily="18" charset="0"/>
              </a:rPr>
              <a:t>SPOC </a:t>
            </a:r>
            <a:r>
              <a:rPr lang="zh-CN" altLang="en-US" sz="3600" b="1" dirty="0">
                <a:solidFill>
                  <a:srgbClr val="C00000"/>
                </a:solidFill>
                <a:latin typeface="Times New Roman" panose="02020603050405020304" pitchFamily="18" charset="0"/>
                <a:ea typeface="KaiTi" panose="02010609060101010101" pitchFamily="49" charset="-122"/>
                <a:cs typeface="Times New Roman" panose="02020603050405020304" pitchFamily="18" charset="0"/>
              </a:rPr>
              <a:t>成绩：</a:t>
            </a:r>
            <a:r>
              <a:rPr lang="en-US" altLang="zh-CN" sz="3200" b="1" dirty="0">
                <a:latin typeface="Times New Roman" panose="02020603050405020304" pitchFamily="18" charset="0"/>
                <a:ea typeface="KaiTi" panose="02010609060101010101" pitchFamily="49" charset="-122"/>
                <a:cs typeface="Times New Roman" panose="02020603050405020304" pitchFamily="18" charset="0"/>
              </a:rPr>
              <a:t>SPOC </a:t>
            </a:r>
            <a:r>
              <a:rPr lang="zh-CN" altLang="en-US" sz="3200" b="1" dirty="0">
                <a:latin typeface="Times New Roman" panose="02020603050405020304" pitchFamily="18" charset="0"/>
                <a:ea typeface="KaiTi" panose="02010609060101010101" pitchFamily="49" charset="-122"/>
                <a:cs typeface="Times New Roman" panose="02020603050405020304" pitchFamily="18" charset="0"/>
              </a:rPr>
              <a:t>学习成绩满分为 </a:t>
            </a:r>
            <a:r>
              <a:rPr lang="en-US" altLang="zh-CN" sz="3200" b="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16 </a:t>
            </a:r>
            <a:r>
              <a:rPr lang="zh-CN" altLang="en-US" sz="3200" b="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分</a:t>
            </a:r>
            <a:r>
              <a:rPr lang="zh-CN" altLang="en-US" sz="3200" b="1" dirty="0">
                <a:latin typeface="Times New Roman" panose="02020603050405020304" pitchFamily="18" charset="0"/>
                <a:ea typeface="KaiTi" panose="02010609060101010101" pitchFamily="49" charset="-122"/>
                <a:cs typeface="Times New Roman" panose="02020603050405020304" pitchFamily="18" charset="0"/>
              </a:rPr>
              <a:t>，由学生完成两门 </a:t>
            </a:r>
            <a:r>
              <a:rPr lang="en-US" altLang="zh-CN" sz="3200" b="1" dirty="0">
                <a:latin typeface="Times New Roman" panose="02020603050405020304" pitchFamily="18" charset="0"/>
                <a:ea typeface="KaiTi" panose="02010609060101010101" pitchFamily="49" charset="-122"/>
                <a:cs typeface="Times New Roman" panose="02020603050405020304" pitchFamily="18" charset="0"/>
              </a:rPr>
              <a:t>SPOC </a:t>
            </a:r>
            <a:r>
              <a:rPr lang="zh-CN" altLang="en-US" sz="3200" b="1" dirty="0">
                <a:latin typeface="Times New Roman" panose="02020603050405020304" pitchFamily="18" charset="0"/>
                <a:ea typeface="KaiTi" panose="02010609060101010101" pitchFamily="49" charset="-122"/>
                <a:cs typeface="Times New Roman" panose="02020603050405020304" pitchFamily="18" charset="0"/>
              </a:rPr>
              <a:t>的成绩得分来核算。</a:t>
            </a:r>
            <a:endParaRPr lang="en-US" altLang="zh-CN" sz="3200" b="1" dirty="0">
              <a:latin typeface="Times New Roman" panose="02020603050405020304" pitchFamily="18" charset="0"/>
              <a:ea typeface="KaiTi" panose="02010609060101010101" pitchFamily="49" charset="-122"/>
              <a:cs typeface="Times New Roman" panose="02020603050405020304" pitchFamily="18" charset="0"/>
            </a:endParaRPr>
          </a:p>
          <a:p>
            <a:endParaRPr lang="en-US" altLang="zh-CN" sz="3200" b="1" dirty="0">
              <a:latin typeface="Times New Roman" panose="02020603050405020304" pitchFamily="18" charset="0"/>
              <a:ea typeface="KaiTi" panose="02010609060101010101" pitchFamily="49" charset="-122"/>
              <a:cs typeface="Times New Roman" panose="02020603050405020304" pitchFamily="18" charset="0"/>
            </a:endParaRPr>
          </a:p>
          <a:p>
            <a:r>
              <a:rPr lang="zh-CN" altLang="en-US" sz="3200" b="1" dirty="0">
                <a:latin typeface="Times New Roman" panose="02020603050405020304" pitchFamily="18" charset="0"/>
                <a:ea typeface="KaiTi" panose="02010609060101010101" pitchFamily="49" charset="-122"/>
                <a:cs typeface="Times New Roman" panose="02020603050405020304" pitchFamily="18" charset="0"/>
              </a:rPr>
              <a:t>其中，</a:t>
            </a:r>
            <a:endParaRPr lang="en-US" altLang="zh-CN" sz="3200" b="1" dirty="0">
              <a:latin typeface="Times New Roman" panose="02020603050405020304" pitchFamily="18" charset="0"/>
              <a:ea typeface="KaiTi" panose="02010609060101010101" pitchFamily="49" charset="-122"/>
              <a:cs typeface="Times New Roman" panose="02020603050405020304" pitchFamily="18" charset="0"/>
            </a:endParaRPr>
          </a:p>
          <a:p>
            <a:endParaRPr lang="en-US" altLang="zh-CN" sz="3200" b="1" dirty="0">
              <a:latin typeface="Times New Roman" panose="02020603050405020304" pitchFamily="18" charset="0"/>
              <a:ea typeface="KaiTi" panose="02010609060101010101" pitchFamily="49" charset="-122"/>
              <a:cs typeface="Times New Roman" panose="02020603050405020304" pitchFamily="18" charset="0"/>
            </a:endParaRPr>
          </a:p>
          <a:p>
            <a:r>
              <a:rPr lang="en-US" altLang="zh-CN" sz="3200" b="1" dirty="0">
                <a:latin typeface="Times New Roman" panose="02020603050405020304" pitchFamily="18" charset="0"/>
                <a:ea typeface="KaiTi" panose="02010609060101010101" pitchFamily="49" charset="-122"/>
                <a:cs typeface="Times New Roman" panose="02020603050405020304" pitchFamily="18" charset="0"/>
              </a:rPr>
              <a:t>SPOC1《2024 </a:t>
            </a:r>
            <a:r>
              <a:rPr lang="zh-CN" altLang="en-US" sz="3200" b="1" dirty="0">
                <a:latin typeface="Times New Roman" panose="02020603050405020304" pitchFamily="18" charset="0"/>
                <a:ea typeface="KaiTi" panose="02010609060101010101" pitchFamily="49" charset="-122"/>
                <a:cs typeface="Times New Roman" panose="02020603050405020304" pitchFamily="18" charset="0"/>
              </a:rPr>
              <a:t>秋大学物理 </a:t>
            </a:r>
            <a:r>
              <a:rPr lang="en-US" altLang="zh-CN" sz="3200" b="1" dirty="0">
                <a:latin typeface="Times New Roman" panose="02020603050405020304" pitchFamily="18" charset="0"/>
                <a:ea typeface="KaiTi" panose="02010609060101010101" pitchFamily="49" charset="-122"/>
                <a:cs typeface="Times New Roman" panose="02020603050405020304" pitchFamily="18" charset="0"/>
              </a:rPr>
              <a:t>AII-</a:t>
            </a:r>
            <a:r>
              <a:rPr lang="zh-CN" altLang="en-US" sz="3200" b="1" dirty="0">
                <a:latin typeface="Times New Roman" panose="02020603050405020304" pitchFamily="18" charset="0"/>
                <a:ea typeface="KaiTi" panose="02010609060101010101" pitchFamily="49" charset="-122"/>
                <a:cs typeface="Times New Roman" panose="02020603050405020304" pitchFamily="18" charset="0"/>
              </a:rPr>
              <a:t>电磁学</a:t>
            </a:r>
            <a:r>
              <a:rPr lang="en-US" altLang="zh-CN" sz="3200" b="1" dirty="0">
                <a:latin typeface="Times New Roman" panose="02020603050405020304" pitchFamily="18" charset="0"/>
                <a:ea typeface="KaiTi" panose="02010609060101010101" pitchFamily="49" charset="-122"/>
                <a:cs typeface="Times New Roman" panose="02020603050405020304" pitchFamily="18" charset="0"/>
              </a:rPr>
              <a:t>(</a:t>
            </a:r>
            <a:r>
              <a:rPr lang="zh-CN" altLang="en-US" sz="3200" b="1" dirty="0">
                <a:latin typeface="Times New Roman" panose="02020603050405020304" pitchFamily="18" charset="0"/>
                <a:ea typeface="KaiTi" panose="02010609060101010101" pitchFamily="49" charset="-122"/>
                <a:cs typeface="Times New Roman" panose="02020603050405020304" pitchFamily="18" charset="0"/>
              </a:rPr>
              <a:t>胡海云</a:t>
            </a:r>
            <a:r>
              <a:rPr lang="en-US" altLang="zh-CN" sz="3200" b="1" dirty="0">
                <a:latin typeface="Times New Roman" panose="02020603050405020304" pitchFamily="18" charset="0"/>
                <a:ea typeface="KaiTi" panose="02010609060101010101" pitchFamily="49" charset="-122"/>
                <a:cs typeface="Times New Roman" panose="02020603050405020304" pitchFamily="18" charset="0"/>
              </a:rPr>
              <a:t>)》(9 </a:t>
            </a:r>
            <a:r>
              <a:rPr lang="zh-CN" altLang="en-US" sz="3200" b="1" dirty="0">
                <a:latin typeface="Times New Roman" panose="02020603050405020304" pitchFamily="18" charset="0"/>
                <a:ea typeface="KaiTi" panose="02010609060101010101" pitchFamily="49" charset="-122"/>
                <a:cs typeface="Times New Roman" panose="02020603050405020304" pitchFamily="18" charset="0"/>
              </a:rPr>
              <a:t>月 </a:t>
            </a:r>
            <a:r>
              <a:rPr lang="en-US" altLang="zh-CN" sz="3200" b="1" dirty="0">
                <a:latin typeface="Times New Roman" panose="02020603050405020304" pitchFamily="18" charset="0"/>
                <a:ea typeface="KaiTi" panose="02010609060101010101" pitchFamily="49" charset="-122"/>
                <a:cs typeface="Times New Roman" panose="02020603050405020304" pitchFamily="18" charset="0"/>
              </a:rPr>
              <a:t>5 </a:t>
            </a:r>
            <a:r>
              <a:rPr lang="zh-CN" altLang="en-US" sz="3200" b="1" dirty="0">
                <a:latin typeface="Times New Roman" panose="02020603050405020304" pitchFamily="18" charset="0"/>
                <a:ea typeface="KaiTi" panose="02010609060101010101" pitchFamily="49" charset="-122"/>
                <a:cs typeface="Times New Roman" panose="02020603050405020304" pitchFamily="18" charset="0"/>
              </a:rPr>
              <a:t>日开课</a:t>
            </a:r>
            <a:r>
              <a:rPr lang="en-US" altLang="zh-CN" sz="3200" b="1" dirty="0">
                <a:latin typeface="Times New Roman" panose="02020603050405020304" pitchFamily="18" charset="0"/>
                <a:ea typeface="KaiTi" panose="02010609060101010101" pitchFamily="49" charset="-122"/>
                <a:cs typeface="Times New Roman" panose="02020603050405020304" pitchFamily="18" charset="0"/>
              </a:rPr>
              <a:t>)</a:t>
            </a:r>
            <a:r>
              <a:rPr lang="zh-CN" altLang="en-US" sz="3200" b="1" dirty="0">
                <a:latin typeface="Times New Roman" panose="02020603050405020304" pitchFamily="18" charset="0"/>
                <a:ea typeface="KaiTi" panose="02010609060101010101" pitchFamily="49" charset="-122"/>
                <a:cs typeface="Times New Roman" panose="02020603050405020304" pitchFamily="18" charset="0"/>
              </a:rPr>
              <a:t>的学习成绩折算满分为 </a:t>
            </a:r>
            <a:r>
              <a:rPr lang="en-US" altLang="zh-CN" sz="3200" b="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10 </a:t>
            </a:r>
            <a:r>
              <a:rPr lang="zh-CN" altLang="en-US" sz="3200" b="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分</a:t>
            </a:r>
            <a:r>
              <a:rPr lang="zh-CN" altLang="en-US" sz="3200" b="1" dirty="0">
                <a:latin typeface="Times New Roman" panose="02020603050405020304" pitchFamily="18" charset="0"/>
                <a:ea typeface="KaiTi" panose="02010609060101010101" pitchFamily="49" charset="-122"/>
                <a:cs typeface="Times New Roman" panose="02020603050405020304" pitchFamily="18" charset="0"/>
              </a:rPr>
              <a:t>；</a:t>
            </a:r>
            <a:endParaRPr lang="en-US" altLang="zh-CN" sz="3200" b="1" dirty="0">
              <a:latin typeface="Times New Roman" panose="02020603050405020304" pitchFamily="18" charset="0"/>
              <a:ea typeface="KaiTi" panose="02010609060101010101" pitchFamily="49" charset="-122"/>
              <a:cs typeface="Times New Roman" panose="02020603050405020304" pitchFamily="18" charset="0"/>
            </a:endParaRPr>
          </a:p>
          <a:p>
            <a:endParaRPr lang="en-US" altLang="zh-CN" sz="3200" b="1" dirty="0">
              <a:latin typeface="Times New Roman" panose="02020603050405020304" pitchFamily="18" charset="0"/>
              <a:ea typeface="KaiTi" panose="02010609060101010101" pitchFamily="49" charset="-122"/>
              <a:cs typeface="Times New Roman" panose="02020603050405020304" pitchFamily="18" charset="0"/>
            </a:endParaRPr>
          </a:p>
          <a:p>
            <a:r>
              <a:rPr lang="en-US" altLang="zh-CN" sz="3200" b="1" dirty="0">
                <a:latin typeface="Times New Roman" panose="02020603050405020304" pitchFamily="18" charset="0"/>
                <a:ea typeface="KaiTi" panose="02010609060101010101" pitchFamily="49" charset="-122"/>
                <a:cs typeface="Times New Roman" panose="02020603050405020304" pitchFamily="18" charset="0"/>
              </a:rPr>
              <a:t>SPOC2《2024 </a:t>
            </a:r>
            <a:r>
              <a:rPr lang="zh-CN" altLang="en-US" sz="3200" b="1" dirty="0">
                <a:latin typeface="Times New Roman" panose="02020603050405020304" pitchFamily="18" charset="0"/>
                <a:ea typeface="KaiTi" panose="02010609060101010101" pitchFamily="49" charset="-122"/>
                <a:cs typeface="Times New Roman" panose="02020603050405020304" pitchFamily="18" charset="0"/>
              </a:rPr>
              <a:t>秋大学物理 </a:t>
            </a:r>
            <a:r>
              <a:rPr lang="en-US" altLang="zh-CN" sz="3200" b="1" dirty="0">
                <a:latin typeface="Times New Roman" panose="02020603050405020304" pitchFamily="18" charset="0"/>
                <a:ea typeface="KaiTi" panose="02010609060101010101" pitchFamily="49" charset="-122"/>
                <a:cs typeface="Times New Roman" panose="02020603050405020304" pitchFamily="18" charset="0"/>
              </a:rPr>
              <a:t>AII-</a:t>
            </a:r>
            <a:r>
              <a:rPr lang="zh-CN" altLang="en-US" sz="3200" b="1" dirty="0">
                <a:latin typeface="Times New Roman" panose="02020603050405020304" pitchFamily="18" charset="0"/>
                <a:ea typeface="KaiTi" panose="02010609060101010101" pitchFamily="49" charset="-122"/>
                <a:cs typeface="Times New Roman" panose="02020603050405020304" pitchFamily="18" charset="0"/>
              </a:rPr>
              <a:t>近代物理</a:t>
            </a:r>
            <a:r>
              <a:rPr lang="en-US" altLang="zh-CN" sz="3200" b="1" dirty="0">
                <a:latin typeface="Times New Roman" panose="02020603050405020304" pitchFamily="18" charset="0"/>
                <a:ea typeface="KaiTi" panose="02010609060101010101" pitchFamily="49" charset="-122"/>
                <a:cs typeface="Times New Roman" panose="02020603050405020304" pitchFamily="18" charset="0"/>
              </a:rPr>
              <a:t>(</a:t>
            </a:r>
            <a:r>
              <a:rPr lang="zh-CN" altLang="en-US" sz="3200" b="1" dirty="0">
                <a:latin typeface="Times New Roman" panose="02020603050405020304" pitchFamily="18" charset="0"/>
                <a:ea typeface="KaiTi" panose="02010609060101010101" pitchFamily="49" charset="-122"/>
                <a:cs typeface="Times New Roman" panose="02020603050405020304" pitchFamily="18" charset="0"/>
              </a:rPr>
              <a:t>胡海云</a:t>
            </a:r>
            <a:r>
              <a:rPr lang="en-US" altLang="zh-CN" sz="3200" b="1" dirty="0">
                <a:latin typeface="Times New Roman" panose="02020603050405020304" pitchFamily="18" charset="0"/>
                <a:ea typeface="KaiTi" panose="02010609060101010101" pitchFamily="49" charset="-122"/>
                <a:cs typeface="Times New Roman" panose="02020603050405020304" pitchFamily="18" charset="0"/>
              </a:rPr>
              <a:t>)》(11 </a:t>
            </a:r>
            <a:r>
              <a:rPr lang="zh-CN" altLang="en-US" sz="3200" b="1" dirty="0">
                <a:latin typeface="Times New Roman" panose="02020603050405020304" pitchFamily="18" charset="0"/>
                <a:ea typeface="KaiTi" panose="02010609060101010101" pitchFamily="49" charset="-122"/>
                <a:cs typeface="Times New Roman" panose="02020603050405020304" pitchFamily="18" charset="0"/>
              </a:rPr>
              <a:t>月 </a:t>
            </a:r>
            <a:r>
              <a:rPr lang="en-US" altLang="zh-CN" sz="3200" b="1" dirty="0">
                <a:latin typeface="Times New Roman" panose="02020603050405020304" pitchFamily="18" charset="0"/>
                <a:ea typeface="KaiTi" panose="02010609060101010101" pitchFamily="49" charset="-122"/>
                <a:cs typeface="Times New Roman" panose="02020603050405020304" pitchFamily="18" charset="0"/>
              </a:rPr>
              <a:t>4 </a:t>
            </a:r>
            <a:r>
              <a:rPr lang="zh-CN" altLang="en-US" sz="3200" b="1" dirty="0">
                <a:latin typeface="Times New Roman" panose="02020603050405020304" pitchFamily="18" charset="0"/>
                <a:ea typeface="KaiTi" panose="02010609060101010101" pitchFamily="49" charset="-122"/>
                <a:cs typeface="Times New Roman" panose="02020603050405020304" pitchFamily="18" charset="0"/>
              </a:rPr>
              <a:t>日开课</a:t>
            </a:r>
            <a:r>
              <a:rPr lang="en-US" altLang="zh-CN" sz="3200" b="1" dirty="0">
                <a:latin typeface="Times New Roman" panose="02020603050405020304" pitchFamily="18" charset="0"/>
                <a:ea typeface="KaiTi" panose="02010609060101010101" pitchFamily="49" charset="-122"/>
                <a:cs typeface="Times New Roman" panose="02020603050405020304" pitchFamily="18" charset="0"/>
              </a:rPr>
              <a:t>)</a:t>
            </a:r>
            <a:r>
              <a:rPr lang="zh-CN" altLang="en-US" sz="3200" b="1" dirty="0">
                <a:latin typeface="Times New Roman" panose="02020603050405020304" pitchFamily="18" charset="0"/>
                <a:ea typeface="KaiTi" panose="02010609060101010101" pitchFamily="49" charset="-122"/>
                <a:cs typeface="Times New Roman" panose="02020603050405020304" pitchFamily="18" charset="0"/>
              </a:rPr>
              <a:t>学习成绩折算满分为 </a:t>
            </a:r>
            <a:r>
              <a:rPr lang="en-US" altLang="zh-CN" sz="3200" b="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6 </a:t>
            </a:r>
            <a:r>
              <a:rPr lang="zh-CN" altLang="en-US" sz="3200" b="1" dirty="0">
                <a:solidFill>
                  <a:srgbClr val="0070C0"/>
                </a:solidFill>
                <a:latin typeface="Times New Roman" panose="02020603050405020304" pitchFamily="18" charset="0"/>
                <a:ea typeface="KaiTi" panose="02010609060101010101" pitchFamily="49" charset="-122"/>
                <a:cs typeface="Times New Roman" panose="02020603050405020304" pitchFamily="18" charset="0"/>
              </a:rPr>
              <a:t>分</a:t>
            </a:r>
            <a:r>
              <a:rPr lang="zh-CN" altLang="en-US" sz="3200" b="1" dirty="0">
                <a:latin typeface="Times New Roman" panose="02020603050405020304" pitchFamily="18" charset="0"/>
                <a:ea typeface="KaiTi"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635937461"/>
      </p:ext>
    </p:extLst>
  </p:cSld>
  <p:clrMapOvr>
    <a:masterClrMapping/>
  </p:clrMapOvr>
  <p:transition>
    <p:zoom dir="in"/>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4083" y="379065"/>
            <a:ext cx="9059917" cy="3108543"/>
          </a:xfrm>
          <a:prstGeom prst="rect">
            <a:avLst/>
          </a:prstGeom>
        </p:spPr>
        <p:txBody>
          <a:bodyPr wrap="square">
            <a:spAutoFit/>
          </a:bodyPr>
          <a:lstStyle/>
          <a:p>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两门</a:t>
            </a:r>
            <a:r>
              <a:rPr lang="en-US" altLang="zh-CN" sz="2800" b="1" dirty="0">
                <a:latin typeface="Times New Roman" panose="02020603050405020304" pitchFamily="18" charset="0"/>
                <a:ea typeface="楷体" panose="02010609060101010101" pitchFamily="49" charset="-122"/>
                <a:cs typeface="Times New Roman" panose="02020603050405020304" pitchFamily="18" charset="0"/>
              </a:rPr>
              <a:t>SPOC</a:t>
            </a:r>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的注册网址为</a:t>
            </a:r>
            <a:endParaRPr lang="en-US" altLang="zh-CN" sz="2800" b="1"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《2024 </a:t>
            </a:r>
            <a:r>
              <a:rPr lang="zh-CN" altLang="en-US"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秋大学物理 </a:t>
            </a:r>
            <a:r>
              <a:rPr lang="en-US" altLang="zh-CN"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AII-</a:t>
            </a:r>
            <a:r>
              <a:rPr lang="zh-CN" altLang="en-US"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电磁学</a:t>
            </a:r>
            <a:r>
              <a:rPr lang="en-US" altLang="zh-CN"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胡海云</a:t>
            </a:r>
            <a:r>
              <a:rPr lang="en-US" altLang="zh-CN"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2800" u="sng" kern="100" dirty="0">
                <a:solidFill>
                  <a:srgbClr val="0000FF"/>
                </a:solidFill>
                <a:latin typeface="Times New Roman" panose="02020603050405020304" pitchFamily="18" charset="0"/>
                <a:ea typeface="宋体" panose="02010600030101010101" pitchFamily="2" charset="-122"/>
                <a:hlinkClick r:id="rId2">
                  <a:extLst>
                    <a:ext uri="{A12FA001-AC4F-418D-AE19-62706E023703}">
                      <ahyp:hlinkClr xmlns:ahyp="http://schemas.microsoft.com/office/drawing/2018/hyperlinkcolor" val="tx"/>
                    </a:ext>
                  </a:extLst>
                </a:hlinkClick>
              </a:rPr>
              <a:t>https://www.icourse163.org/spoc/course/BIT-1471610172</a:t>
            </a:r>
            <a:endParaRPr lang="en-US" altLang="zh-CN" sz="1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《2024 </a:t>
            </a:r>
            <a:r>
              <a:rPr lang="zh-CN" altLang="en-US"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秋大学物理 </a:t>
            </a:r>
            <a:r>
              <a:rPr lang="en-US" altLang="zh-CN"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AII-</a:t>
            </a:r>
            <a:r>
              <a:rPr lang="zh-CN" altLang="en-US"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近代物理</a:t>
            </a:r>
            <a:r>
              <a:rPr lang="en-US" altLang="zh-CN"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胡海云</a:t>
            </a:r>
            <a:r>
              <a:rPr lang="en-US" altLang="zh-CN"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p>
          <a:p>
            <a:r>
              <a:rPr lang="en-US" altLang="zh-CN" sz="2800" u="sng" kern="100" dirty="0">
                <a:solidFill>
                  <a:srgbClr val="0000FF"/>
                </a:solidFill>
                <a:latin typeface="Times New Roman" panose="02020603050405020304" pitchFamily="18" charset="0"/>
                <a:ea typeface="宋体" panose="02010600030101010101" pitchFamily="2" charset="-122"/>
                <a:hlinkClick r:id="rId3">
                  <a:extLst>
                    <a:ext uri="{A12FA001-AC4F-418D-AE19-62706E023703}">
                      <ahyp:hlinkClr xmlns:ahyp="http://schemas.microsoft.com/office/drawing/2018/hyperlinkcolor" val="tx"/>
                    </a:ext>
                  </a:extLst>
                </a:hlinkClick>
              </a:rPr>
              <a:t>https://www.icourse163.org/spoc/course/BIT-1471607175</a:t>
            </a:r>
            <a:endParaRPr lang="en-US" altLang="zh-CN" sz="2800" b="1"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CA59E5D8-2C52-422C-9C97-69D69AC01839}"/>
              </a:ext>
            </a:extLst>
          </p:cNvPr>
          <p:cNvPicPr>
            <a:picLocks noChangeAspect="1"/>
          </p:cNvPicPr>
          <p:nvPr/>
        </p:nvPicPr>
        <p:blipFill>
          <a:blip r:embed="rId4"/>
          <a:stretch>
            <a:fillRect/>
          </a:stretch>
        </p:blipFill>
        <p:spPr>
          <a:xfrm>
            <a:off x="279627" y="3867880"/>
            <a:ext cx="4187506" cy="2477182"/>
          </a:xfrm>
          <a:prstGeom prst="rect">
            <a:avLst/>
          </a:prstGeom>
        </p:spPr>
      </p:pic>
      <p:pic>
        <p:nvPicPr>
          <p:cNvPr id="3" name="图片 2">
            <a:extLst>
              <a:ext uri="{FF2B5EF4-FFF2-40B4-BE49-F238E27FC236}">
                <a16:creationId xmlns:a16="http://schemas.microsoft.com/office/drawing/2014/main" id="{F2215B8B-5CE2-4878-B0A3-EAB66FDE1E6B}"/>
              </a:ext>
            </a:extLst>
          </p:cNvPr>
          <p:cNvPicPr>
            <a:picLocks noChangeAspect="1"/>
          </p:cNvPicPr>
          <p:nvPr/>
        </p:nvPicPr>
        <p:blipFill>
          <a:blip r:embed="rId5"/>
          <a:stretch>
            <a:fillRect/>
          </a:stretch>
        </p:blipFill>
        <p:spPr>
          <a:xfrm>
            <a:off x="4572000" y="3776990"/>
            <a:ext cx="4292373" cy="2516537"/>
          </a:xfrm>
          <a:prstGeom prst="rect">
            <a:avLst/>
          </a:prstGeom>
        </p:spPr>
      </p:pic>
    </p:spTree>
    <p:extLst>
      <p:ext uri="{BB962C8B-B14F-4D97-AF65-F5344CB8AC3E}">
        <p14:creationId xmlns:p14="http://schemas.microsoft.com/office/powerpoint/2010/main" val="3607266884"/>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dissolve">
                                      <p:cBhvr>
                                        <p:cTn id="7" dur="500"/>
                                        <p:tgtEl>
                                          <p:spTgt spid="6">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dissolve">
                                      <p:cBhvr>
                                        <p:cTn id="15" dur="500"/>
                                        <p:tgtEl>
                                          <p:spTgt spid="6">
                                            <p:txEl>
                                              <p:pRg st="5" end="5"/>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8272" y="1166842"/>
            <a:ext cx="7723573" cy="4524315"/>
          </a:xfrm>
          <a:prstGeom prst="rect">
            <a:avLst/>
          </a:prstGeom>
          <a:noFill/>
        </p:spPr>
        <p:txBody>
          <a:bodyPr wrap="square" rtlCol="0">
            <a:spAutoFit/>
          </a:bodyPr>
          <a:lstStyle/>
          <a:p>
            <a:pPr marL="742950" lvl="0" indent="-742950">
              <a:buAutoNum type="arabicPeriod"/>
            </a:pPr>
            <a:r>
              <a:rPr lang="zh-CN" altLang="zh-CN" sz="3200" b="1" dirty="0">
                <a:latin typeface="Times New Roman" panose="02020603050405020304" pitchFamily="18" charset="0"/>
                <a:ea typeface="楷体" panose="02010609060101010101" pitchFamily="49" charset="-122"/>
                <a:cs typeface="Times New Roman" panose="02020603050405020304" pitchFamily="18" charset="0"/>
              </a:rPr>
              <a:t>一定要按上述课程名称和网址选定这两门</a:t>
            </a:r>
            <a:r>
              <a:rPr lang="en-US" altLang="zh-CN" sz="3200" b="1" dirty="0">
                <a:latin typeface="Times New Roman" panose="02020603050405020304" pitchFamily="18" charset="0"/>
                <a:ea typeface="楷体" panose="02010609060101010101" pitchFamily="49" charset="-122"/>
                <a:cs typeface="Times New Roman" panose="02020603050405020304" pitchFamily="18" charset="0"/>
              </a:rPr>
              <a:t>SPOC</a:t>
            </a:r>
            <a:r>
              <a:rPr lang="zh-CN" altLang="zh-CN" sz="3200" b="1" dirty="0">
                <a:latin typeface="Times New Roman" panose="02020603050405020304" pitchFamily="18" charset="0"/>
                <a:ea typeface="楷体" panose="02010609060101010101" pitchFamily="49" charset="-122"/>
                <a:cs typeface="Times New Roman" panose="02020603050405020304" pitchFamily="18" charset="0"/>
              </a:rPr>
              <a:t>课程，图标上一定含有“</a:t>
            </a:r>
            <a:r>
              <a:rPr lang="en-US" altLang="zh-CN" sz="3200" b="1" dirty="0">
                <a:latin typeface="Times New Roman" panose="02020603050405020304" pitchFamily="18" charset="0"/>
                <a:ea typeface="楷体" panose="02010609060101010101" pitchFamily="49" charset="-122"/>
                <a:cs typeface="Times New Roman" panose="02020603050405020304" pitchFamily="18" charset="0"/>
              </a:rPr>
              <a:t>SPOC</a:t>
            </a:r>
            <a:r>
              <a:rPr lang="zh-CN" altLang="zh-CN" sz="3200" b="1" dirty="0">
                <a:latin typeface="Times New Roman" panose="02020603050405020304" pitchFamily="18" charset="0"/>
                <a:ea typeface="楷体" panose="02010609060101010101" pitchFamily="49" charset="-122"/>
                <a:cs typeface="Times New Roman" panose="02020603050405020304" pitchFamily="18" charset="0"/>
              </a:rPr>
              <a:t>”字样，</a:t>
            </a:r>
            <a:r>
              <a:rPr lang="zh-CN" altLang="zh-CN" sz="32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千万不要选错了！</a:t>
            </a:r>
            <a:r>
              <a:rPr lang="zh-CN" altLang="zh-CN" sz="3200" b="1" dirty="0">
                <a:latin typeface="Times New Roman" panose="02020603050405020304" pitchFamily="18" charset="0"/>
                <a:ea typeface="楷体" panose="02010609060101010101" pitchFamily="49" charset="-122"/>
                <a:cs typeface="Times New Roman" panose="02020603050405020304" pitchFamily="18" charset="0"/>
              </a:rPr>
              <a:t>否则最终查不到学习成绩。</a:t>
            </a:r>
            <a:endParaRPr lang="en-US" altLang="zh-CN" sz="3200" b="1" dirty="0">
              <a:latin typeface="Times New Roman" panose="02020603050405020304" pitchFamily="18" charset="0"/>
              <a:ea typeface="楷体" panose="02010609060101010101" pitchFamily="49" charset="-122"/>
              <a:cs typeface="Times New Roman" panose="02020603050405020304" pitchFamily="18" charset="0"/>
            </a:endParaRPr>
          </a:p>
          <a:p>
            <a:pPr marL="742950" lvl="0" indent="-742950">
              <a:buAutoNum type="arabicPeriod"/>
            </a:pPr>
            <a:endParaRPr lang="en-US" altLang="zh-CN" sz="3200" b="1" dirty="0">
              <a:latin typeface="Times New Roman" panose="02020603050405020304" pitchFamily="18" charset="0"/>
              <a:ea typeface="楷体" panose="02010609060101010101" pitchFamily="49" charset="-122"/>
              <a:cs typeface="Times New Roman" panose="02020603050405020304" pitchFamily="18" charset="0"/>
            </a:endParaRPr>
          </a:p>
          <a:p>
            <a:pPr marL="742950" lvl="0" indent="-742950">
              <a:buAutoNum type="arabicPeriod"/>
            </a:pPr>
            <a:r>
              <a:rPr lang="en-US" altLang="zh-CN" sz="3200" b="1" dirty="0">
                <a:latin typeface="Times New Roman" panose="02020603050405020304" pitchFamily="18" charset="0"/>
                <a:ea typeface="楷体" panose="02010609060101010101" pitchFamily="49" charset="-122"/>
                <a:cs typeface="Times New Roman" panose="02020603050405020304" pitchFamily="18" charset="0"/>
              </a:rPr>
              <a:t>SPOC</a:t>
            </a:r>
            <a:r>
              <a:rPr lang="zh-CN" altLang="zh-CN" sz="3200" b="1" dirty="0">
                <a:latin typeface="Times New Roman" panose="02020603050405020304" pitchFamily="18" charset="0"/>
                <a:ea typeface="楷体" panose="02010609060101010101" pitchFamily="49" charset="-122"/>
                <a:cs typeface="Times New Roman" panose="02020603050405020304" pitchFamily="18" charset="0"/>
              </a:rPr>
              <a:t>必须实名认证注册，注册有问题的可工作时间电话</a:t>
            </a:r>
            <a:r>
              <a:rPr lang="zh-CN" altLang="en-US" sz="32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32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010-81382226</a:t>
            </a:r>
            <a:r>
              <a:rPr lang="zh-CN" altLang="zh-CN" sz="3200" b="1" dirty="0">
                <a:latin typeface="Times New Roman" panose="02020603050405020304" pitchFamily="18" charset="0"/>
                <a:ea typeface="楷体" panose="02010609060101010101" pitchFamily="49" charset="-122"/>
                <a:cs typeface="Times New Roman" panose="02020603050405020304" pitchFamily="18" charset="0"/>
              </a:rPr>
              <a:t>或到良乡文科组团楼机关楼</a:t>
            </a:r>
            <a:r>
              <a:rPr lang="en-US" altLang="zh-CN" sz="3200" b="1" dirty="0">
                <a:latin typeface="Times New Roman" panose="02020603050405020304" pitchFamily="18" charset="0"/>
                <a:ea typeface="楷体" panose="02010609060101010101" pitchFamily="49" charset="-122"/>
                <a:cs typeface="Times New Roman" panose="02020603050405020304" pitchFamily="18" charset="0"/>
              </a:rPr>
              <a:t>402</a:t>
            </a:r>
            <a:r>
              <a:rPr lang="zh-CN" altLang="zh-CN" sz="3200" b="1" dirty="0">
                <a:latin typeface="Times New Roman" panose="02020603050405020304" pitchFamily="18" charset="0"/>
                <a:ea typeface="楷体" panose="02010609060101010101" pitchFamily="49" charset="-122"/>
                <a:cs typeface="Times New Roman" panose="02020603050405020304" pitchFamily="18" charset="0"/>
              </a:rPr>
              <a:t>室找教务部老师帮忙解决。</a:t>
            </a:r>
          </a:p>
        </p:txBody>
      </p:sp>
    </p:spTree>
    <p:extLst>
      <p:ext uri="{BB962C8B-B14F-4D97-AF65-F5344CB8AC3E}">
        <p14:creationId xmlns:p14="http://schemas.microsoft.com/office/powerpoint/2010/main" val="1899457273"/>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dissolve">
                                      <p:cBhvr>
                                        <p:cTn id="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170831-3E36-AFDE-4015-A92D2413BF01}"/>
              </a:ext>
            </a:extLst>
          </p:cNvPr>
          <p:cNvSpPr txBox="1"/>
          <p:nvPr/>
        </p:nvSpPr>
        <p:spPr>
          <a:xfrm>
            <a:off x="71021" y="454799"/>
            <a:ext cx="9072979" cy="5663089"/>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zh-CN" altLang="en-US" sz="2600" dirty="0">
                <a:effectLst/>
                <a:latin typeface="KaiTi" panose="02010609060101010101" pitchFamily="49" charset="-122"/>
                <a:ea typeface="KaiTi" panose="02010609060101010101" pitchFamily="49" charset="-122"/>
              </a:rPr>
              <a:t>每门</a:t>
            </a:r>
            <a:r>
              <a:rPr lang="en-US" sz="2600" b="1" dirty="0">
                <a:effectLst/>
                <a:latin typeface="KaiTi" panose="02010609060101010101" pitchFamily="49" charset="-122"/>
                <a:ea typeface="KaiTi" panose="02010609060101010101" pitchFamily="49" charset="-122"/>
              </a:rPr>
              <a:t>SPOC</a:t>
            </a:r>
            <a:r>
              <a:rPr lang="zh-CN" altLang="en-US" sz="2600" dirty="0">
                <a:effectLst/>
                <a:latin typeface="KaiTi" panose="02010609060101010101" pitchFamily="49" charset="-122"/>
                <a:ea typeface="KaiTi" panose="02010609060101010101" pitchFamily="49" charset="-122"/>
              </a:rPr>
              <a:t>的评分标准</a:t>
            </a:r>
            <a:r>
              <a:rPr lang="en-US" altLang="zh-CN" sz="2600" dirty="0">
                <a:effectLst/>
                <a:latin typeface="KaiTi" panose="02010609060101010101" pitchFamily="49" charset="-122"/>
                <a:ea typeface="KaiTi" panose="02010609060101010101" pitchFamily="49" charset="-122"/>
              </a:rPr>
              <a:t>:</a:t>
            </a:r>
            <a:r>
              <a:rPr lang="zh-CN" altLang="en-US" sz="2600" dirty="0">
                <a:effectLst/>
                <a:latin typeface="KaiTi" panose="02010609060101010101" pitchFamily="49" charset="-122"/>
                <a:ea typeface="KaiTi" panose="02010609060101010101" pitchFamily="49" charset="-122"/>
              </a:rPr>
              <a:t>每门</a:t>
            </a:r>
            <a:r>
              <a:rPr lang="en-US" sz="2600" dirty="0">
                <a:effectLst/>
                <a:latin typeface="KaiTi" panose="02010609060101010101" pitchFamily="49" charset="-122"/>
                <a:ea typeface="KaiTi" panose="02010609060101010101" pitchFamily="49" charset="-122"/>
              </a:rPr>
              <a:t>SPOC</a:t>
            </a:r>
            <a:r>
              <a:rPr lang="zh-CN" altLang="en-US" sz="2600" dirty="0">
                <a:effectLst/>
                <a:latin typeface="KaiTi" panose="02010609060101010101" pitchFamily="49" charset="-122"/>
                <a:ea typeface="KaiTi" panose="02010609060101010101" pitchFamily="49" charset="-122"/>
              </a:rPr>
              <a:t>的网上成绩满分为</a:t>
            </a:r>
            <a:r>
              <a:rPr lang="en-US" altLang="zh-CN" sz="2600" dirty="0">
                <a:solidFill>
                  <a:srgbClr val="CC33E2"/>
                </a:solidFill>
                <a:effectLst/>
                <a:latin typeface="KaiTi" panose="02010609060101010101" pitchFamily="49" charset="-122"/>
                <a:ea typeface="KaiTi" panose="02010609060101010101" pitchFamily="49" charset="-122"/>
              </a:rPr>
              <a:t>100</a:t>
            </a:r>
            <a:r>
              <a:rPr lang="zh-CN" altLang="en-US" sz="2600" dirty="0">
                <a:effectLst/>
                <a:latin typeface="KaiTi" panose="02010609060101010101" pitchFamily="49" charset="-122"/>
                <a:ea typeface="KaiTi" panose="02010609060101010101" pitchFamily="49" charset="-122"/>
              </a:rPr>
              <a:t>分，由</a:t>
            </a:r>
            <a:r>
              <a:rPr lang="en-US" sz="2600" dirty="0">
                <a:effectLst/>
                <a:latin typeface="KaiTi" panose="02010609060101010101" pitchFamily="49" charset="-122"/>
                <a:ea typeface="KaiTi" panose="02010609060101010101" pitchFamily="49" charset="-122"/>
              </a:rPr>
              <a:t>SPOC/MOOC</a:t>
            </a:r>
            <a:r>
              <a:rPr lang="zh-CN" altLang="en-US" sz="2600" dirty="0">
                <a:effectLst/>
                <a:latin typeface="KaiTi" panose="02010609060101010101" pitchFamily="49" charset="-122"/>
                <a:ea typeface="KaiTi" panose="02010609060101010101" pitchFamily="49" charset="-122"/>
              </a:rPr>
              <a:t>每周线上单元作业、每周单元测验成绩、参与老师发布的</a:t>
            </a:r>
            <a:r>
              <a:rPr lang="en-US" sz="2600" dirty="0">
                <a:effectLst/>
                <a:latin typeface="KaiTi" panose="02010609060101010101" pitchFamily="49" charset="-122"/>
                <a:ea typeface="KaiTi" panose="02010609060101010101" pitchFamily="49" charset="-122"/>
              </a:rPr>
              <a:t>MOOC</a:t>
            </a:r>
            <a:r>
              <a:rPr lang="zh-CN" altLang="en-US" sz="2600" dirty="0">
                <a:effectLst/>
                <a:latin typeface="KaiTi" panose="02010609060101010101" pitchFamily="49" charset="-122"/>
                <a:ea typeface="KaiTi" panose="02010609060101010101" pitchFamily="49" charset="-122"/>
              </a:rPr>
              <a:t>课程讨论情况得分、期末考试成绩组成。</a:t>
            </a:r>
            <a:endParaRPr lang="en-US" altLang="zh-CN" sz="2600" dirty="0">
              <a:effectLst/>
              <a:latin typeface="KaiTi" panose="02010609060101010101" pitchFamily="49" charset="-122"/>
              <a:ea typeface="KaiTi" panose="02010609060101010101" pitchFamily="49" charset="-122"/>
            </a:endParaRPr>
          </a:p>
          <a:p>
            <a:pPr marL="800100" lvl="1" indent="-342900">
              <a:spcAft>
                <a:spcPts val="1200"/>
              </a:spcAft>
              <a:buFont typeface="Wingdings" panose="05000000000000000000" pitchFamily="2" charset="2"/>
              <a:buChar char="p"/>
            </a:pPr>
            <a:r>
              <a:rPr lang="en-US" sz="2600" dirty="0">
                <a:latin typeface="KaiTi" panose="02010609060101010101" pitchFamily="49" charset="-122"/>
                <a:ea typeface="KaiTi" panose="02010609060101010101" pitchFamily="49" charset="-122"/>
              </a:rPr>
              <a:t> </a:t>
            </a:r>
            <a:r>
              <a:rPr lang="en-US" sz="2600" dirty="0">
                <a:effectLst/>
                <a:latin typeface="KaiTi" panose="02010609060101010101" pitchFamily="49" charset="-122"/>
                <a:ea typeface="KaiTi" panose="02010609060101010101" pitchFamily="49" charset="-122"/>
              </a:rPr>
              <a:t>MOOC</a:t>
            </a:r>
            <a:r>
              <a:rPr lang="zh-CN" altLang="en-US" sz="2600" dirty="0">
                <a:effectLst/>
                <a:latin typeface="KaiTi" panose="02010609060101010101" pitchFamily="49" charset="-122"/>
                <a:ea typeface="KaiTi" panose="02010609060101010101" pitchFamily="49" charset="-122"/>
              </a:rPr>
              <a:t>平时作业成绩占</a:t>
            </a:r>
            <a:r>
              <a:rPr lang="en-US" altLang="zh-CN" sz="2600" b="1" dirty="0">
                <a:solidFill>
                  <a:srgbClr val="CC33E2"/>
                </a:solidFill>
                <a:effectLst/>
                <a:latin typeface="KaiTi" panose="02010609060101010101" pitchFamily="49" charset="-122"/>
                <a:ea typeface="KaiTi" panose="02010609060101010101" pitchFamily="49" charset="-122"/>
              </a:rPr>
              <a:t>10%</a:t>
            </a:r>
            <a:r>
              <a:rPr lang="en-US" altLang="zh-CN" sz="2600" dirty="0">
                <a:effectLst/>
                <a:latin typeface="KaiTi" panose="02010609060101010101" pitchFamily="49" charset="-122"/>
                <a:ea typeface="KaiTi" panose="02010609060101010101" pitchFamily="49" charset="-122"/>
              </a:rPr>
              <a:t>;</a:t>
            </a:r>
          </a:p>
          <a:p>
            <a:pPr marL="800100" lvl="1" indent="-342900">
              <a:spcAft>
                <a:spcPts val="1200"/>
              </a:spcAft>
              <a:buFont typeface="Wingdings" panose="05000000000000000000" pitchFamily="2" charset="2"/>
              <a:buChar char="p"/>
            </a:pPr>
            <a:r>
              <a:rPr lang="en-US" altLang="zh-CN" sz="2600" dirty="0">
                <a:latin typeface="KaiTi" panose="02010609060101010101" pitchFamily="49" charset="-122"/>
                <a:ea typeface="KaiTi" panose="02010609060101010101" pitchFamily="49" charset="-122"/>
              </a:rPr>
              <a:t> </a:t>
            </a:r>
            <a:r>
              <a:rPr lang="zh-CN" altLang="en-US" sz="2600" dirty="0">
                <a:effectLst/>
                <a:latin typeface="KaiTi" panose="02010609060101010101" pitchFamily="49" charset="-122"/>
                <a:ea typeface="KaiTi" panose="02010609060101010101" pitchFamily="49" charset="-122"/>
              </a:rPr>
              <a:t>单元测验成绩占</a:t>
            </a:r>
            <a:r>
              <a:rPr lang="en-US" altLang="zh-CN" sz="2600" b="1" dirty="0">
                <a:solidFill>
                  <a:srgbClr val="CC33E2"/>
                </a:solidFill>
                <a:effectLst/>
                <a:latin typeface="KaiTi" panose="02010609060101010101" pitchFamily="49" charset="-122"/>
                <a:ea typeface="KaiTi" panose="02010609060101010101" pitchFamily="49" charset="-122"/>
              </a:rPr>
              <a:t>45%</a:t>
            </a:r>
            <a:r>
              <a:rPr lang="en-US" altLang="zh-CN" sz="2600" dirty="0">
                <a:effectLst/>
                <a:latin typeface="KaiTi" panose="02010609060101010101" pitchFamily="49" charset="-122"/>
                <a:ea typeface="KaiTi" panose="02010609060101010101" pitchFamily="49" charset="-122"/>
              </a:rPr>
              <a:t>;</a:t>
            </a:r>
          </a:p>
          <a:p>
            <a:pPr marL="800100" lvl="1" indent="-342900">
              <a:spcAft>
                <a:spcPts val="1200"/>
              </a:spcAft>
              <a:buFont typeface="Wingdings" panose="05000000000000000000" pitchFamily="2" charset="2"/>
              <a:buChar char="p"/>
            </a:pPr>
            <a:r>
              <a:rPr lang="en-US" altLang="zh-CN" sz="2600" dirty="0">
                <a:latin typeface="KaiTi" panose="02010609060101010101" pitchFamily="49" charset="-122"/>
                <a:ea typeface="KaiTi" panose="02010609060101010101" pitchFamily="49" charset="-122"/>
              </a:rPr>
              <a:t> </a:t>
            </a:r>
            <a:r>
              <a:rPr lang="zh-CN" altLang="en-US" sz="2600" dirty="0">
                <a:effectLst/>
                <a:latin typeface="KaiTi" panose="02010609060101010101" pitchFamily="49" charset="-122"/>
                <a:ea typeface="KaiTi" panose="02010609060101010101" pitchFamily="49" charset="-122"/>
              </a:rPr>
              <a:t>参与老师发布的 </a:t>
            </a:r>
            <a:r>
              <a:rPr lang="en-US" sz="2600" dirty="0">
                <a:effectLst/>
                <a:latin typeface="KaiTi" panose="02010609060101010101" pitchFamily="49" charset="-122"/>
                <a:ea typeface="KaiTi" panose="02010609060101010101" pitchFamily="49" charset="-122"/>
              </a:rPr>
              <a:t>MOOC </a:t>
            </a:r>
            <a:r>
              <a:rPr lang="zh-CN" altLang="en-US" sz="2600" dirty="0">
                <a:effectLst/>
                <a:latin typeface="KaiTi" panose="02010609060101010101" pitchFamily="49" charset="-122"/>
                <a:ea typeface="KaiTi" panose="02010609060101010101" pitchFamily="49" charset="-122"/>
              </a:rPr>
              <a:t>课程讨论的活跃情况得分占 </a:t>
            </a:r>
            <a:r>
              <a:rPr lang="en-US" altLang="zh-CN" sz="2600" b="1" dirty="0">
                <a:solidFill>
                  <a:srgbClr val="CC33E2"/>
                </a:solidFill>
                <a:effectLst/>
                <a:latin typeface="KaiTi" panose="02010609060101010101" pitchFamily="49" charset="-122"/>
                <a:ea typeface="KaiTi" panose="02010609060101010101" pitchFamily="49" charset="-122"/>
              </a:rPr>
              <a:t>10%</a:t>
            </a:r>
            <a:r>
              <a:rPr lang="en-US" altLang="zh-CN" sz="2600" dirty="0">
                <a:effectLst/>
                <a:latin typeface="KaiTi" panose="02010609060101010101" pitchFamily="49" charset="-122"/>
                <a:ea typeface="KaiTi" panose="02010609060101010101" pitchFamily="49" charset="-122"/>
              </a:rPr>
              <a:t>;</a:t>
            </a:r>
          </a:p>
          <a:p>
            <a:pPr marL="800100" lvl="1" indent="-342900">
              <a:spcAft>
                <a:spcPts val="1200"/>
              </a:spcAft>
              <a:buFont typeface="Wingdings" panose="05000000000000000000" pitchFamily="2" charset="2"/>
              <a:buChar char="p"/>
            </a:pPr>
            <a:r>
              <a:rPr lang="en-US" sz="2600" dirty="0">
                <a:effectLst/>
                <a:latin typeface="KaiTi" panose="02010609060101010101" pitchFamily="49" charset="-122"/>
                <a:ea typeface="KaiTi" panose="02010609060101010101" pitchFamily="49" charset="-122"/>
              </a:rPr>
              <a:t> MOOC</a:t>
            </a:r>
            <a:r>
              <a:rPr lang="zh-CN" altLang="en-US" sz="2600" dirty="0">
                <a:effectLst/>
                <a:latin typeface="KaiTi" panose="02010609060101010101" pitchFamily="49" charset="-122"/>
                <a:ea typeface="KaiTi" panose="02010609060101010101" pitchFamily="49" charset="-122"/>
              </a:rPr>
              <a:t>期末考试成绩占 </a:t>
            </a:r>
            <a:r>
              <a:rPr lang="en-US" altLang="zh-CN" sz="2600" b="1" dirty="0">
                <a:solidFill>
                  <a:srgbClr val="CC33E2"/>
                </a:solidFill>
                <a:effectLst/>
                <a:latin typeface="KaiTi" panose="02010609060101010101" pitchFamily="49" charset="-122"/>
                <a:ea typeface="KaiTi" panose="02010609060101010101" pitchFamily="49" charset="-122"/>
              </a:rPr>
              <a:t>35%</a:t>
            </a:r>
            <a:r>
              <a:rPr lang="zh-CN" altLang="en-US" sz="2600" dirty="0">
                <a:effectLst/>
                <a:latin typeface="KaiTi" panose="02010609060101010101" pitchFamily="49" charset="-122"/>
                <a:ea typeface="KaiTi" panose="02010609060101010101" pitchFamily="49" charset="-122"/>
              </a:rPr>
              <a:t>。 </a:t>
            </a:r>
          </a:p>
          <a:p>
            <a:pPr marL="342900" indent="-342900">
              <a:spcAft>
                <a:spcPts val="1200"/>
              </a:spcAft>
              <a:buFont typeface="Wingdings" panose="05000000000000000000" pitchFamily="2" charset="2"/>
              <a:buChar char="Ø"/>
            </a:pPr>
            <a:r>
              <a:rPr lang="zh-CN" altLang="en-US" sz="2600" dirty="0">
                <a:effectLst/>
                <a:latin typeface="KaiTi" panose="02010609060101010101" pitchFamily="49" charset="-122"/>
                <a:ea typeface="KaiTi" panose="02010609060101010101" pitchFamily="49" charset="-122"/>
              </a:rPr>
              <a:t>请同学们平时注意每周都要按照网上的时间要求完成</a:t>
            </a:r>
            <a:r>
              <a:rPr lang="en-US" sz="2600" dirty="0">
                <a:effectLst/>
                <a:latin typeface="KaiTi" panose="02010609060101010101" pitchFamily="49" charset="-122"/>
                <a:ea typeface="KaiTi" panose="02010609060101010101" pitchFamily="49" charset="-122"/>
              </a:rPr>
              <a:t>SPOC</a:t>
            </a:r>
            <a:r>
              <a:rPr lang="zh-CN" altLang="en-US" sz="2600" dirty="0">
                <a:effectLst/>
                <a:latin typeface="KaiTi" panose="02010609060101010101" pitchFamily="49" charset="-122"/>
                <a:ea typeface="KaiTi" panose="02010609060101010101" pitchFamily="49" charset="-122"/>
              </a:rPr>
              <a:t>每周单元测验、线上单元作业、参与老师在课堂交流区发布的课程讨论和网上期末考试四大环节。要严格按照提示事项执行，以免影响平时学习成绩。 </a:t>
            </a:r>
          </a:p>
        </p:txBody>
      </p:sp>
    </p:spTree>
    <p:extLst>
      <p:ext uri="{BB962C8B-B14F-4D97-AF65-F5344CB8AC3E}">
        <p14:creationId xmlns:p14="http://schemas.microsoft.com/office/powerpoint/2010/main" val="3823321989"/>
      </p:ext>
    </p:extLst>
  </p:cSld>
  <p:clrMapOvr>
    <a:masterClrMapping/>
  </p:clrMapOvr>
  <p:transition>
    <p:zoom dir="in"/>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170831-3E36-AFDE-4015-A92D2413BF01}"/>
              </a:ext>
            </a:extLst>
          </p:cNvPr>
          <p:cNvSpPr txBox="1"/>
          <p:nvPr/>
        </p:nvSpPr>
        <p:spPr>
          <a:xfrm>
            <a:off x="-48827" y="543576"/>
            <a:ext cx="9241654" cy="2646878"/>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en-US" sz="2600" dirty="0">
                <a:effectLst/>
                <a:latin typeface="KaiTi" panose="02010609060101010101" pitchFamily="49" charset="-122"/>
                <a:ea typeface="KaiTi" panose="02010609060101010101" pitchFamily="49" charset="-122"/>
              </a:rPr>
              <a:t>SPOC/MOOC </a:t>
            </a:r>
            <a:r>
              <a:rPr lang="zh-CN" altLang="en-US" sz="2600" dirty="0">
                <a:effectLst/>
                <a:latin typeface="KaiTi" panose="02010609060101010101" pitchFamily="49" charset="-122"/>
                <a:ea typeface="KaiTi" panose="02010609060101010101" pitchFamily="49" charset="-122"/>
              </a:rPr>
              <a:t>每周在线单元测验、单元作业及互评、期末考试的截止时间均为当晚 </a:t>
            </a:r>
            <a:r>
              <a:rPr lang="en-US" altLang="zh-CN" sz="2600" dirty="0">
                <a:effectLst/>
                <a:latin typeface="KaiTi" panose="02010609060101010101" pitchFamily="49" charset="-122"/>
                <a:ea typeface="KaiTi" panose="02010609060101010101" pitchFamily="49" charset="-122"/>
              </a:rPr>
              <a:t>23:30;</a:t>
            </a:r>
            <a:r>
              <a:rPr lang="zh-CN" altLang="en-US" sz="2600" dirty="0">
                <a:effectLst/>
                <a:latin typeface="KaiTi" panose="02010609060101010101" pitchFamily="49" charset="-122"/>
                <a:ea typeface="KaiTi" panose="02010609060101010101" pitchFamily="49" charset="-122"/>
              </a:rPr>
              <a:t>以往当晚网络容易拥堵，请同学们尽早完成在线学习任务，以防不测。 </a:t>
            </a:r>
          </a:p>
          <a:p>
            <a:pPr marL="342900" indent="-342900">
              <a:spcAft>
                <a:spcPts val="1200"/>
              </a:spcAft>
              <a:buFont typeface="Wingdings" panose="05000000000000000000" pitchFamily="2" charset="2"/>
              <a:buChar char="Ø"/>
            </a:pPr>
            <a:r>
              <a:rPr lang="en-US" sz="2600" dirty="0">
                <a:effectLst/>
                <a:latin typeface="KaiTi" panose="02010609060101010101" pitchFamily="49" charset="-122"/>
                <a:ea typeface="KaiTi" panose="02010609060101010101" pitchFamily="49" charset="-122"/>
              </a:rPr>
              <a:t>SPOC/MOOC </a:t>
            </a:r>
            <a:r>
              <a:rPr lang="zh-CN" altLang="en-US" sz="2600" dirty="0">
                <a:effectLst/>
                <a:latin typeface="KaiTi" panose="02010609060101010101" pitchFamily="49" charset="-122"/>
                <a:ea typeface="KaiTi" panose="02010609060101010101" pitchFamily="49" charset="-122"/>
              </a:rPr>
              <a:t>讨论成绩只依据同学们在 </a:t>
            </a:r>
            <a:r>
              <a:rPr lang="en-US" sz="2600" dirty="0">
                <a:effectLst/>
                <a:latin typeface="KaiTi" panose="02010609060101010101" pitchFamily="49" charset="-122"/>
                <a:ea typeface="KaiTi" panose="02010609060101010101" pitchFamily="49" charset="-122"/>
              </a:rPr>
              <a:t>MOOC </a:t>
            </a:r>
            <a:r>
              <a:rPr lang="zh-CN" altLang="en-US" sz="2600" dirty="0">
                <a:effectLst/>
                <a:latin typeface="KaiTi" panose="02010609060101010101" pitchFamily="49" charset="-122"/>
                <a:ea typeface="KaiTi" panose="02010609060101010101" pitchFamily="49" charset="-122"/>
              </a:rPr>
              <a:t>讨论区</a:t>
            </a:r>
            <a:r>
              <a:rPr lang="en-US" altLang="zh-CN" sz="2600" dirty="0">
                <a:effectLst/>
                <a:latin typeface="KaiTi" panose="02010609060101010101" pitchFamily="49" charset="-122"/>
                <a:ea typeface="KaiTi" panose="02010609060101010101" pitchFamily="49" charset="-122"/>
              </a:rPr>
              <a:t>-</a:t>
            </a:r>
            <a:r>
              <a:rPr lang="zh-CN" altLang="en-US" sz="2600" dirty="0">
                <a:effectLst/>
                <a:latin typeface="KaiTi" panose="02010609060101010101" pitchFamily="49" charset="-122"/>
                <a:ea typeface="KaiTi" panose="02010609060101010101" pitchFamily="49" charset="-122"/>
              </a:rPr>
              <a:t>课堂交流区</a:t>
            </a:r>
            <a:r>
              <a:rPr lang="en-US" altLang="zh-CN" sz="2600" dirty="0">
                <a:effectLst/>
                <a:latin typeface="KaiTi" panose="02010609060101010101" pitchFamily="49" charset="-122"/>
                <a:ea typeface="KaiTi" panose="02010609060101010101" pitchFamily="49" charset="-122"/>
              </a:rPr>
              <a:t>(</a:t>
            </a:r>
            <a:r>
              <a:rPr lang="zh-CN" altLang="en-US" sz="2600" dirty="0">
                <a:effectLst/>
                <a:latin typeface="KaiTi" panose="02010609060101010101" pitchFamily="49" charset="-122"/>
                <a:ea typeface="KaiTi" panose="02010609060101010101" pitchFamily="49" charset="-122"/>
              </a:rPr>
              <a:t>如下图</a:t>
            </a:r>
            <a:r>
              <a:rPr lang="en-US" altLang="zh-CN" sz="2600" dirty="0">
                <a:effectLst/>
                <a:latin typeface="KaiTi" panose="02010609060101010101" pitchFamily="49" charset="-122"/>
                <a:ea typeface="KaiTi" panose="02010609060101010101" pitchFamily="49" charset="-122"/>
              </a:rPr>
              <a:t>)</a:t>
            </a:r>
            <a:r>
              <a:rPr lang="zh-CN" altLang="en-US" sz="2600" dirty="0">
                <a:effectLst/>
                <a:latin typeface="KaiTi" panose="02010609060101010101" pitchFamily="49" charset="-122"/>
                <a:ea typeface="KaiTi" panose="02010609060101010101" pitchFamily="49" charset="-122"/>
              </a:rPr>
              <a:t>的活跃程度给分，在老师答疑区和综合交流区下的帖子不计入成绩，注意不要发水贴，否则会被扣分。 </a:t>
            </a:r>
          </a:p>
        </p:txBody>
      </p:sp>
      <p:pic>
        <p:nvPicPr>
          <p:cNvPr id="1026" name="Picture 2">
            <a:extLst>
              <a:ext uri="{FF2B5EF4-FFF2-40B4-BE49-F238E27FC236}">
                <a16:creationId xmlns:a16="http://schemas.microsoft.com/office/drawing/2014/main" id="{CB14C81F-EE56-19FA-6FBC-3E4EDAFE9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26" t="30179" r="-185" b="42500"/>
          <a:stretch>
            <a:fillRect/>
          </a:stretch>
        </p:blipFill>
        <p:spPr bwMode="auto">
          <a:xfrm>
            <a:off x="0" y="3914357"/>
            <a:ext cx="3513137" cy="202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a:extLst>
              <a:ext uri="{FF2B5EF4-FFF2-40B4-BE49-F238E27FC236}">
                <a16:creationId xmlns:a16="http://schemas.microsoft.com/office/drawing/2014/main" id="{6B12BB63-E498-C080-6DD4-176C04D86F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142188"/>
            <a:ext cx="5486400"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746258"/>
      </p:ext>
    </p:extLst>
  </p:cSld>
  <p:clrMapOvr>
    <a:masterClrMapping/>
  </p:clrMapOvr>
  <p:transition>
    <p:zoom dir="in"/>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4AEAB43B-60F3-9489-CA70-CC15F041EFD3}"/>
              </a:ext>
            </a:extLst>
          </p:cNvPr>
          <p:cNvSpPr txBox="1"/>
          <p:nvPr/>
        </p:nvSpPr>
        <p:spPr>
          <a:xfrm>
            <a:off x="-48827" y="1305576"/>
            <a:ext cx="9241654" cy="4001095"/>
          </a:xfrm>
          <a:prstGeom prst="rect">
            <a:avLst/>
          </a:prstGeom>
          <a:noFill/>
        </p:spPr>
        <p:txBody>
          <a:bodyPr wrap="square">
            <a:spAutoFit/>
          </a:bodyPr>
          <a:lstStyle/>
          <a:p>
            <a:pPr marL="342900" indent="-342900">
              <a:spcAft>
                <a:spcPts val="1200"/>
              </a:spcAft>
              <a:buFont typeface="Wingdings" panose="05000000000000000000" pitchFamily="2" charset="2"/>
              <a:buChar char="Ø"/>
            </a:pPr>
            <a:r>
              <a:rPr lang="zh-CN" altLang="en-US" sz="2600" dirty="0">
                <a:effectLst/>
                <a:latin typeface="KaiTi" panose="02010609060101010101" pitchFamily="49" charset="-122"/>
                <a:ea typeface="KaiTi" panose="02010609060101010101" pitchFamily="49" charset="-122"/>
              </a:rPr>
              <a:t>有意参加年底全国部分地区大学生物理竞赛的同学，可根据自己时间旁听或者通过延河课堂学习本学期由周迪老师开设的</a:t>
            </a:r>
            <a:r>
              <a:rPr lang="en-US" altLang="zh-CN" sz="2600" dirty="0">
                <a:effectLst/>
                <a:latin typeface="KaiTi" panose="02010609060101010101" pitchFamily="49" charset="-122"/>
                <a:ea typeface="KaiTi" panose="02010609060101010101" pitchFamily="49" charset="-122"/>
              </a:rPr>
              <a:t>《</a:t>
            </a:r>
            <a:r>
              <a:rPr lang="zh-CN" altLang="en-US" sz="2600" dirty="0">
                <a:effectLst/>
                <a:latin typeface="KaiTi" panose="02010609060101010101" pitchFamily="49" charset="-122"/>
                <a:ea typeface="KaiTi" panose="02010609060101010101" pitchFamily="49" charset="-122"/>
              </a:rPr>
              <a:t>物理建模及应用</a:t>
            </a:r>
            <a:r>
              <a:rPr lang="en-US" altLang="zh-CN" sz="2600" dirty="0">
                <a:effectLst/>
                <a:latin typeface="KaiTi" panose="02010609060101010101" pitchFamily="49" charset="-122"/>
                <a:ea typeface="KaiTi" panose="02010609060101010101" pitchFamily="49" charset="-122"/>
              </a:rPr>
              <a:t>》</a:t>
            </a:r>
            <a:r>
              <a:rPr lang="zh-CN" altLang="en-US" sz="2600" dirty="0">
                <a:effectLst/>
                <a:latin typeface="KaiTi" panose="02010609060101010101" pitchFamily="49" charset="-122"/>
                <a:ea typeface="KaiTi" panose="02010609060101010101" pitchFamily="49" charset="-122"/>
              </a:rPr>
              <a:t>。     </a:t>
            </a:r>
            <a:endParaRPr lang="en-US" altLang="zh-CN" sz="2600" dirty="0">
              <a:effectLst/>
              <a:latin typeface="KaiTi" panose="02010609060101010101" pitchFamily="49" charset="-122"/>
              <a:ea typeface="KaiTi" panose="02010609060101010101" pitchFamily="49" charset="-122"/>
            </a:endParaRPr>
          </a:p>
          <a:p>
            <a:pPr marL="342900" indent="-342900">
              <a:spcAft>
                <a:spcPts val="1200"/>
              </a:spcAft>
              <a:buFont typeface="Wingdings" panose="05000000000000000000" pitchFamily="2" charset="2"/>
              <a:buChar char="Ø"/>
            </a:pPr>
            <a:r>
              <a:rPr lang="zh-CN" altLang="en-US" sz="2600" dirty="0">
                <a:effectLst/>
                <a:latin typeface="KaiTi" panose="02010609060101010101" pitchFamily="49" charset="-122"/>
                <a:ea typeface="KaiTi" panose="02010609060101010101" pitchFamily="49" charset="-122"/>
              </a:rPr>
              <a:t>该课程是物理学院的专业选修课，主要面向有意参加每年</a:t>
            </a:r>
            <a:r>
              <a:rPr lang="en-US" altLang="zh-CN" sz="2600" dirty="0">
                <a:effectLst/>
                <a:latin typeface="KaiTi" panose="02010609060101010101" pitchFamily="49" charset="-122"/>
                <a:ea typeface="KaiTi" panose="02010609060101010101" pitchFamily="49" charset="-122"/>
              </a:rPr>
              <a:t>12</a:t>
            </a:r>
            <a:r>
              <a:rPr lang="zh-CN" altLang="en-US" sz="2600" dirty="0">
                <a:effectLst/>
                <a:latin typeface="KaiTi" panose="02010609060101010101" pitchFamily="49" charset="-122"/>
                <a:ea typeface="KaiTi" panose="02010609060101010101" pitchFamily="49" charset="-122"/>
              </a:rPr>
              <a:t>月举行的全国部分地区大学生物理竞赛的同学，通过以赛促学，实现对普通物理和大学物理等课程学习的进一步拓展和提升。     </a:t>
            </a:r>
            <a:endParaRPr lang="en-US" altLang="zh-CN" sz="2600" dirty="0">
              <a:effectLst/>
              <a:latin typeface="KaiTi" panose="02010609060101010101" pitchFamily="49" charset="-122"/>
              <a:ea typeface="KaiTi" panose="02010609060101010101" pitchFamily="49" charset="-122"/>
            </a:endParaRPr>
          </a:p>
          <a:p>
            <a:pPr marL="342900" indent="-342900">
              <a:spcAft>
                <a:spcPts val="1200"/>
              </a:spcAft>
              <a:buFont typeface="Wingdings" panose="05000000000000000000" pitchFamily="2" charset="2"/>
              <a:buChar char="Ø"/>
            </a:pPr>
            <a:r>
              <a:rPr lang="zh-CN" altLang="en-US" sz="2600" dirty="0">
                <a:effectLst/>
                <a:latin typeface="KaiTi" panose="02010609060101010101" pitchFamily="49" charset="-122"/>
                <a:ea typeface="KaiTi" panose="02010609060101010101" pitchFamily="49" charset="-122"/>
              </a:rPr>
              <a:t>具体时间地点是：</a:t>
            </a:r>
            <a:r>
              <a:rPr lang="en-US" altLang="zh-CN" sz="2600" dirty="0">
                <a:effectLst/>
                <a:latin typeface="KaiTi" panose="02010609060101010101" pitchFamily="49" charset="-122"/>
                <a:ea typeface="KaiTi" panose="02010609060101010101" pitchFamily="49" charset="-122"/>
              </a:rPr>
              <a:t>4-11</a:t>
            </a:r>
            <a:r>
              <a:rPr lang="zh-CN" altLang="en-US" sz="2600" dirty="0">
                <a:effectLst/>
                <a:latin typeface="KaiTi" panose="02010609060101010101" pitchFamily="49" charset="-122"/>
                <a:ea typeface="KaiTi" panose="02010609060101010101" pitchFamily="49" charset="-122"/>
              </a:rPr>
              <a:t>周 星期二、星期四 </a:t>
            </a:r>
            <a:r>
              <a:rPr lang="en-US" altLang="zh-CN" sz="2600" dirty="0">
                <a:effectLst/>
                <a:latin typeface="KaiTi" panose="02010609060101010101" pitchFamily="49" charset="-122"/>
                <a:ea typeface="KaiTi" panose="02010609060101010101" pitchFamily="49" charset="-122"/>
              </a:rPr>
              <a:t>6-7</a:t>
            </a:r>
            <a:r>
              <a:rPr lang="zh-CN" altLang="en-US" sz="2600" dirty="0">
                <a:effectLst/>
                <a:latin typeface="KaiTi" panose="02010609060101010101" pitchFamily="49" charset="-122"/>
                <a:ea typeface="KaiTi" panose="02010609060101010101" pitchFamily="49" charset="-122"/>
              </a:rPr>
              <a:t>节 理教楼</a:t>
            </a:r>
            <a:r>
              <a:rPr lang="en-US" altLang="zh-CN" sz="2600" dirty="0">
                <a:effectLst/>
                <a:latin typeface="KaiTi" panose="02010609060101010101" pitchFamily="49" charset="-122"/>
                <a:ea typeface="KaiTi" panose="02010609060101010101" pitchFamily="49" charset="-122"/>
              </a:rPr>
              <a:t>205</a:t>
            </a:r>
            <a:endParaRPr lang="zh-CN" altLang="en-US" sz="2600" dirty="0">
              <a:effectLst/>
              <a:latin typeface="KaiTi" panose="02010609060101010101" pitchFamily="49" charset="-122"/>
              <a:ea typeface="KaiTi" panose="02010609060101010101" pitchFamily="49" charset="-122"/>
            </a:endParaRPr>
          </a:p>
        </p:txBody>
      </p:sp>
      <p:sp>
        <p:nvSpPr>
          <p:cNvPr id="3" name="文本框 2">
            <a:extLst>
              <a:ext uri="{FF2B5EF4-FFF2-40B4-BE49-F238E27FC236}">
                <a16:creationId xmlns:a16="http://schemas.microsoft.com/office/drawing/2014/main" id="{8E8870DE-F551-07EE-8523-510D350B90DA}"/>
              </a:ext>
            </a:extLst>
          </p:cNvPr>
          <p:cNvSpPr txBox="1"/>
          <p:nvPr/>
        </p:nvSpPr>
        <p:spPr>
          <a:xfrm>
            <a:off x="138737" y="422516"/>
            <a:ext cx="3726968" cy="52322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参加物理竞赛加分：</a:t>
            </a:r>
          </a:p>
        </p:txBody>
      </p:sp>
    </p:spTree>
    <p:extLst>
      <p:ext uri="{BB962C8B-B14F-4D97-AF65-F5344CB8AC3E}">
        <p14:creationId xmlns:p14="http://schemas.microsoft.com/office/powerpoint/2010/main" val="878073692"/>
      </p:ext>
    </p:extLst>
  </p:cSld>
  <p:clrMapOvr>
    <a:masterClrMapping/>
  </p:clrMapOvr>
  <p:transition>
    <p:zoom dir="in"/>
  </p:transition>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乔佳斌-试讲-库仑定律" id="{EFD933AC-25B8-4D9C-8FC8-499A64E1E98F}" vid="{5F7A8BB4-2FAA-425F-888A-BE66B6EC31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乔佳斌-试讲-库仑定律</Template>
  <TotalTime>282</TotalTime>
  <Words>2355</Words>
  <Application>Microsoft Office PowerPoint</Application>
  <PresentationFormat>全屏显示(4:3)</PresentationFormat>
  <Paragraphs>313</Paragraphs>
  <Slides>35</Slides>
  <Notes>3</Notes>
  <HiddenSlides>2</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35</vt:i4>
      </vt:variant>
    </vt:vector>
  </HeadingPairs>
  <TitlesOfParts>
    <vt:vector size="49" baseType="lpstr">
      <vt:lpstr>Yu Gothic UI Semilight</vt:lpstr>
      <vt:lpstr>等线</vt:lpstr>
      <vt:lpstr>黑体</vt:lpstr>
      <vt:lpstr>楷体</vt:lpstr>
      <vt:lpstr>楷体</vt:lpstr>
      <vt:lpstr>宋体</vt:lpstr>
      <vt:lpstr>微软雅黑</vt:lpstr>
      <vt:lpstr>Arial</vt:lpstr>
      <vt:lpstr>Calibri</vt:lpstr>
      <vt:lpstr>Cambria Math</vt:lpstr>
      <vt:lpstr>Franklin Gothic Medium</vt:lpstr>
      <vt:lpstr>Times New Roman</vt:lpstr>
      <vt:lpstr>Wingdings</vt:lpstr>
      <vt:lpstr>Default Design</vt:lpstr>
      <vt:lpstr>PowerPoint 演示文稿</vt:lpstr>
      <vt:lpstr>大学物理AⅡ  （64学时）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绪   论</vt:lpstr>
      <vt:lpstr>PowerPoint 演示文稿</vt:lpstr>
      <vt:lpstr>第一章  静 电 场（11学时）  (The Electrostatic Field)</vt:lpstr>
      <vt:lpstr>1.1   库 仑 定 律 (Coulomb’s Law)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jiabin qiao</dc:creator>
  <cp:lastModifiedBy>jiabin qiao</cp:lastModifiedBy>
  <cp:revision>35</cp:revision>
  <dcterms:created xsi:type="dcterms:W3CDTF">2024-09-03T10:50:28Z</dcterms:created>
  <dcterms:modified xsi:type="dcterms:W3CDTF">2024-09-09T16:21:52Z</dcterms:modified>
</cp:coreProperties>
</file>